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8" r:id="rId16"/>
    <p:sldId id="279" r:id="rId17"/>
    <p:sldId id="277" r:id="rId18"/>
    <p:sldId id="280" r:id="rId19"/>
    <p:sldId id="281" r:id="rId20"/>
  </p:sldIdLst>
  <p:sldSz cx="12192000" cy="6858000"/>
  <p:notesSz cx="6858000" cy="9144000"/>
  <p:embeddedFontLst>
    <p:embeddedFont>
      <p:font typeface="Cambria Math" panose="02040503050406030204" pitchFamily="18" charset="0"/>
      <p:regular r:id="rId22"/>
    </p:embeddedFont>
    <p:embeddedFont>
      <p:font typeface="MiSans" panose="00000500000000000000" pitchFamily="2" charset="-122"/>
      <p:regular r:id="rId23"/>
      <p:bold r:id="rId24"/>
    </p:embeddedFont>
    <p:embeddedFont>
      <p:font typeface="MiSans Demibold" panose="00000700000000000000" pitchFamily="2" charset="-122"/>
      <p:bold r:id="rId25"/>
    </p:embeddedFont>
    <p:embeddedFont>
      <p:font typeface="MiSans Light" panose="00000400000000000000" pitchFamily="2" charset="-122"/>
      <p:regular r:id="rId26"/>
    </p:embeddedFont>
    <p:embeddedFont>
      <p:font typeface="MiSans Normal" panose="00000500000000000000" pitchFamily="2" charset="-122"/>
      <p:regular r:id="rId27"/>
    </p:embeddedFont>
    <p:embeddedFont>
      <p:font typeface="MiSans Semibold" panose="00000700000000000000" pitchFamily="2" charset="-122"/>
      <p:bold r:id="rId28"/>
    </p:embeddedFont>
    <p:embeddedFont>
      <p:font typeface="Montserrat" panose="00000500000000000000" pitchFamily="2" charset="0"/>
      <p:regular r:id="rId29"/>
      <p:bold r:id="rId30"/>
      <p:italic r:id="rId31"/>
      <p:boldItalic r:id="rId32"/>
    </p:embeddedFont>
    <p:embeddedFont>
      <p:font typeface="Roboto Light" panose="02000000000000000000" pitchFamily="2" charset="0"/>
      <p:regular r:id="rId33"/>
      <p:italic r:id="rId34"/>
    </p:embeddedFont>
    <p:embeddedFont>
      <p:font typeface="等线" panose="02010600030101010101" pitchFamily="2" charset="-122"/>
      <p:regular r:id="rId35"/>
      <p:bold r:id="rId36"/>
    </p:embeddedFont>
    <p:embeddedFont>
      <p:font typeface="等线 Light" panose="02010600030101010101" pitchFamily="2" charset="-122"/>
      <p:regular r:id="rId37"/>
    </p:embeddedFont>
    <p:embeddedFont>
      <p:font typeface="书体坊赵九江钢笔行书" panose="03000509000000000000" pitchFamily="65" charset="-122"/>
      <p:regular r:id="rId38"/>
    </p:embeddedFont>
    <p:embeddedFont>
      <p:font typeface="腾讯体" panose="02010600010101010101" pitchFamily="2" charset="-122"/>
      <p:regular r:id="rId39"/>
    </p:embeddedFont>
  </p:embeddedFontLst>
  <p:custDataLst>
    <p:tags r:id="rId4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529" autoAdjust="0"/>
  </p:normalViewPr>
  <p:slideViewPr>
    <p:cSldViewPr snapToGrid="0" showGuides="1">
      <p:cViewPr>
        <p:scale>
          <a:sx n="75" d="100"/>
          <a:sy n="75" d="100"/>
        </p:scale>
        <p:origin x="272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BF7DFF-7ED3-4F46-ADB7-89835644F7C9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A8D50E-D26B-4F94-9A71-BD69FA9A1B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2823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8D50E-D26B-4F94-9A71-BD69FA9A1BF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81606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8D50E-D26B-4F94-9A71-BD69FA9A1BF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43619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三个程序之间的关系，大的是</a:t>
            </a:r>
            <a:r>
              <a:rPr lang="en-US" altLang="zh-CN" dirty="0"/>
              <a:t>node</a:t>
            </a:r>
            <a:r>
              <a:rPr lang="zh-CN" altLang="en-US" dirty="0"/>
              <a:t>，左上是</a:t>
            </a:r>
            <a:r>
              <a:rPr lang="en-US" altLang="zh-CN" dirty="0"/>
              <a:t>a*</a:t>
            </a:r>
            <a:r>
              <a:rPr lang="zh-CN" altLang="en-US" dirty="0"/>
              <a:t>，左下是</a:t>
            </a:r>
            <a:r>
              <a:rPr lang="en-US" altLang="zh-CN" dirty="0"/>
              <a:t>waypoint</a:t>
            </a:r>
          </a:p>
          <a:p>
            <a:pPr algn="l"/>
            <a:r>
              <a:rPr lang="zh-CN" altLang="en-US" b="1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主要调用流程：</a:t>
            </a:r>
          </a:p>
          <a:p>
            <a:pPr algn="l">
              <a:buFont typeface="+mj-lt"/>
              <a:buAutoNum type="arabicPeriod"/>
            </a:pPr>
            <a:r>
              <a:rPr lang="zh-CN" altLang="en-US" b="1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路径生成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：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从起点到终点，调用 </a:t>
            </a:r>
            <a:r>
              <a:rPr lang="en-US" altLang="zh-CN" b="0" i="0" dirty="0" err="1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AstarGraphSearch</a:t>
            </a:r>
            <a:r>
              <a:rPr lang="en-US" altLang="zh-CN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 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进行路径搜索。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调用 </a:t>
            </a:r>
            <a:r>
              <a:rPr lang="en-US" altLang="zh-CN" b="0" i="0" dirty="0" err="1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getPath</a:t>
            </a:r>
            <a:r>
              <a:rPr lang="en-US" altLang="zh-CN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 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得到路径，并调用 </a:t>
            </a:r>
            <a:r>
              <a:rPr lang="en-US" altLang="zh-CN" b="0" i="0" dirty="0" err="1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pathSimplify</a:t>
            </a:r>
            <a:r>
              <a:rPr lang="en-US" altLang="zh-CN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 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对路径进行简化。</a:t>
            </a:r>
          </a:p>
          <a:p>
            <a:pPr algn="l">
              <a:buFont typeface="+mj-lt"/>
              <a:buAutoNum type="arabicPeriod"/>
            </a:pPr>
            <a:r>
              <a:rPr lang="zh-CN" altLang="en-US" b="1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轨迹生成和优化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：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使用简化后的路径，调用 </a:t>
            </a:r>
            <a:r>
              <a:rPr lang="en-US" altLang="zh-CN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PolyQPGeneration 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生成多项式轨迹。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调用 </a:t>
            </a:r>
            <a:r>
              <a:rPr lang="en-US" altLang="zh-CN" b="0" i="0" dirty="0" err="1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safeCheck</a:t>
            </a:r>
            <a:r>
              <a:rPr lang="en-US" altLang="zh-CN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 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检查轨迹的安全性，如果不安全则重新规划。</a:t>
            </a:r>
          </a:p>
          <a:p>
            <a:pPr algn="l">
              <a:buFont typeface="+mj-lt"/>
              <a:buAutoNum type="arabicPeriod"/>
            </a:pPr>
            <a:r>
              <a:rPr lang="zh-CN" altLang="en-US" b="1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轨迹发布和可视化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：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生成的轨迹通过 </a:t>
            </a:r>
            <a:r>
              <a:rPr lang="en-US" altLang="zh-CN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trajPublish 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发布，并通过 </a:t>
            </a:r>
            <a:r>
              <a:rPr lang="en-US" altLang="zh-CN" b="0" i="0" dirty="0" err="1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visTrajectory</a:t>
            </a:r>
            <a:r>
              <a:rPr lang="en-US" altLang="zh-CN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 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和 </a:t>
            </a:r>
            <a:r>
              <a:rPr lang="en-US" altLang="zh-CN" b="0" i="0" dirty="0" err="1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visPath</a:t>
            </a:r>
            <a:r>
              <a:rPr lang="en-US" altLang="zh-CN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 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进行可视化。</a:t>
            </a:r>
          </a:p>
          <a:p>
            <a:pPr algn="l"/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通过这种模块化和分层的设计，代码结构清晰，各个模块职责明确，方便进一步的优化和维护。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8D50E-D26B-4F94-9A71-BD69FA9A1BF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96888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zh-CN" altLang="zh-CN" sz="1800" dirty="0">
                    <a:effectLst/>
                    <a:latin typeface="等线" panose="02010600030101010101" pitchFamily="2" charset="-122"/>
                    <a:ea typeface="思源宋体 CN Medium" panose="02020500000000000000" pitchFamily="18" charset="-122"/>
                    <a:cs typeface="Times New Roman" panose="02020603050405020304" pitchFamily="18" charset="0"/>
                  </a:rPr>
                  <a:t>该函数在</a:t>
                </a:r>
                <a:r>
                  <a:rPr lang="zh-CN" altLang="zh-CN" sz="1800" dirty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思源宋体 CN Medium" panose="02020500000000000000" pitchFamily="18" charset="-122"/>
                        <a:cs typeface="Times New Roman" panose="02020603050405020304" pitchFamily="18" charset="0"/>
                      </a:rPr>
                      <m:t>𝐴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思源宋体 CN Medium" panose="02020500000000000000" pitchFamily="18" charset="-122"/>
                        <a:cs typeface="Times New Roman" panose="02020603050405020304" pitchFamily="18" charset="0"/>
                      </a:rPr>
                      <m:t>∗</m:t>
                    </m:r>
                  </m:oMath>
                </a14:m>
                <a:r>
                  <a:rPr lang="en-US" altLang="zh-CN" sz="1800" dirty="0">
                    <a:effectLst/>
                    <a:latin typeface="等线" panose="02010600030101010101" pitchFamily="2" charset="-122"/>
                    <a:ea typeface="思源宋体 CN Medium" panose="02020500000000000000" pitchFamily="18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800" dirty="0">
                    <a:effectLst/>
                    <a:latin typeface="等线" panose="02010600030101010101" pitchFamily="2" charset="-122"/>
                    <a:ea typeface="思源宋体 CN Medium" panose="02020500000000000000" pitchFamily="18" charset="-122"/>
                    <a:cs typeface="Times New Roman" panose="02020603050405020304" pitchFamily="18" charset="0"/>
                  </a:rPr>
                  <a:t>算法中用于计算启发函数——用于估计从当前节点到目标节点的最短路径代价，</a:t>
                </a:r>
                <a:endParaRPr lang="en-US" altLang="zh-CN" sz="1800" dirty="0">
                  <a:effectLst/>
                  <a:latin typeface="等线" panose="02010600030101010101" pitchFamily="2" charset="-122"/>
                  <a:ea typeface="思源宋体 CN Medium" panose="02020500000000000000" pitchFamily="18" charset="-122"/>
                  <a:cs typeface="Times New Roman" panose="02020603050405020304" pitchFamily="18" charset="0"/>
                </a:endParaRPr>
              </a:p>
              <a:p>
                <a:r>
                  <a:rPr lang="zh-CN" altLang="zh-CN" sz="1800" dirty="0">
                    <a:effectLst/>
                    <a:latin typeface="等线" panose="02010600030101010101" pitchFamily="2" charset="-122"/>
                    <a:ea typeface="思源宋体 CN Medium" panose="02020500000000000000" pitchFamily="18" charset="-122"/>
                    <a:cs typeface="Times New Roman" panose="02020603050405020304" pitchFamily="18" charset="0"/>
                  </a:rPr>
                  <a:t>它接收两个指向</a:t>
                </a:r>
                <a:r>
                  <a:rPr lang="zh-CN" altLang="zh-CN" sz="1800" dirty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思源宋体 CN Medium" panose="02020500000000000000" pitchFamily="18" charset="-122"/>
                        <a:cs typeface="Times New Roman" panose="02020603050405020304" pitchFamily="18" charset="0"/>
                      </a:rPr>
                      <m:t>𝐺𝑟𝑖𝑑𝑁𝑜𝑑𝑒</m:t>
                    </m:r>
                  </m:oMath>
                </a14:m>
                <a:r>
                  <a:rPr lang="en-US" altLang="zh-CN" sz="1800" dirty="0">
                    <a:effectLst/>
                    <a:latin typeface="等线" panose="02010600030101010101" pitchFamily="2" charset="-122"/>
                    <a:ea typeface="思源宋体 CN Medium" panose="02020500000000000000" pitchFamily="18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800" dirty="0">
                    <a:effectLst/>
                    <a:latin typeface="等线" panose="02010600030101010101" pitchFamily="2" charset="-122"/>
                    <a:ea typeface="思源宋体 CN Medium" panose="02020500000000000000" pitchFamily="18" charset="-122"/>
                    <a:cs typeface="Times New Roman" panose="02020603050405020304" pitchFamily="18" charset="0"/>
                  </a:rPr>
                  <a:t>类型对象的指针参数</a:t>
                </a:r>
                <a:r>
                  <a:rPr lang="zh-CN" altLang="zh-CN" sz="1800" dirty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思源宋体 CN Medium" panose="02020500000000000000" pitchFamily="18" charset="-122"/>
                        <a:cs typeface="Times New Roman" panose="02020603050405020304" pitchFamily="18" charset="0"/>
                      </a:rPr>
                      <m:t>𝑛𝑜𝑑𝑒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思源宋体 CN Medium" panose="02020500000000000000" pitchFamily="18" charset="-122"/>
                        <a:cs typeface="Times New Roman" panose="02020603050405020304" pitchFamily="18" charset="0"/>
                      </a:rPr>
                      <m:t>1</m:t>
                    </m:r>
                  </m:oMath>
                </a14:m>
                <a:r>
                  <a:rPr lang="en-US" altLang="zh-CN" sz="1800" dirty="0">
                    <a:effectLst/>
                    <a:latin typeface="等线" panose="02010600030101010101" pitchFamily="2" charset="-122"/>
                    <a:ea typeface="思源宋体 CN Medium" panose="02020500000000000000" pitchFamily="18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800" dirty="0">
                    <a:effectLst/>
                    <a:latin typeface="等线" panose="02010600030101010101" pitchFamily="2" charset="-122"/>
                    <a:ea typeface="思源宋体 CN Medium" panose="02020500000000000000" pitchFamily="18" charset="-122"/>
                    <a:cs typeface="Times New Roman" panose="02020603050405020304" pitchFamily="18" charset="0"/>
                  </a:rPr>
                  <a:t>和</a:t>
                </a:r>
                <a:r>
                  <a:rPr lang="zh-CN" altLang="zh-CN" sz="1800" dirty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思源宋体 CN Medium" panose="02020500000000000000" pitchFamily="18" charset="-122"/>
                        <a:cs typeface="Times New Roman" panose="02020603050405020304" pitchFamily="18" charset="0"/>
                      </a:rPr>
                      <m:t>𝑛𝑜𝑑𝑒</m:t>
                    </m:r>
                    <m:r>
                      <a:rPr lang="en-US" altLang="zh-CN" sz="1800" i="1">
                        <a:effectLst/>
                        <a:latin typeface="Cambria Math" panose="02040503050406030204" pitchFamily="18" charset="0"/>
                        <a:ea typeface="思源宋体 CN Medium" panose="02020500000000000000" pitchFamily="18" charset="-122"/>
                        <a:cs typeface="Times New Roman" panose="02020603050405020304" pitchFamily="18" charset="0"/>
                      </a:rPr>
                      <m:t>2</m:t>
                    </m:r>
                  </m:oMath>
                </a14:m>
                <a:r>
                  <a:rPr lang="zh-CN" altLang="zh-CN" sz="1800" dirty="0">
                    <a:effectLst/>
                    <a:latin typeface="等线" panose="02010600030101010101" pitchFamily="2" charset="-122"/>
                    <a:ea typeface="思源宋体 CN Medium" panose="02020500000000000000" pitchFamily="18" charset="-122"/>
                    <a:cs typeface="Times New Roman" panose="02020603050405020304" pitchFamily="18" charset="0"/>
                  </a:rPr>
                  <a:t>，该函数的大致思路</a:t>
                </a:r>
                <a:endParaRPr lang="en-US" altLang="zh-CN" sz="1800" dirty="0">
                  <a:effectLst/>
                  <a:latin typeface="等线" panose="02010600030101010101" pitchFamily="2" charset="-122"/>
                  <a:ea typeface="思源宋体 CN Medium" panose="02020500000000000000" pitchFamily="18" charset="-122"/>
                  <a:cs typeface="Times New Roman" panose="02020603050405020304" pitchFamily="18" charset="0"/>
                </a:endParaRPr>
              </a:p>
              <a:p>
                <a:pPr marL="285750" lvl="0" indent="-285750" algn="just">
                  <a:lnSpc>
                    <a:spcPct val="130000"/>
                  </a:lnSpc>
                  <a:buFont typeface="Wingdings" panose="05000000000000000000" pitchFamily="2" charset="2"/>
                  <a:buChar char="l"/>
                </a:pP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获取当前节点 </a:t>
                </a:r>
                <a14:m>
                  <m:oMath xmlns:m="http://schemas.openxmlformats.org/officeDocument/2006/math">
                    <m:r>
                      <a:rPr lang="en-US" altLang="zh-CN" sz="1200" i="1" kern="1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𝑛𝑜𝑑𝑒</m:t>
                    </m:r>
                    <m:r>
                      <a:rPr lang="en-US" altLang="zh-CN" sz="1200" i="1" kern="1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1</m:t>
                    </m:r>
                  </m:oMath>
                </a14:m>
                <a:r>
                  <a:rPr lang="en-US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和目标节点 </a:t>
                </a:r>
                <a14:m>
                  <m:oMath xmlns:m="http://schemas.openxmlformats.org/officeDocument/2006/math">
                    <m:r>
                      <a:rPr lang="en-US" altLang="zh-CN" sz="1200" i="1" kern="1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𝑛𝑜𝑑𝑒</m:t>
                    </m:r>
                    <m:r>
                      <a:rPr lang="en-US" altLang="zh-CN" sz="1200" i="1" kern="1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2</m:t>
                    </m:r>
                  </m:oMath>
                </a14:m>
                <a:r>
                  <a:rPr lang="en-US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的索引，这些索引表示节点在三维空间中的位置。</a:t>
                </a:r>
              </a:p>
              <a:p>
                <a:pPr marL="285750" lvl="0" indent="-285750" algn="just">
                  <a:lnSpc>
                    <a:spcPct val="130000"/>
                  </a:lnSpc>
                  <a:buFont typeface="Wingdings" panose="05000000000000000000" pitchFamily="2" charset="2"/>
                  <a:buChar char="l"/>
                </a:pP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计算节点 </a:t>
                </a:r>
                <a14:m>
                  <m:oMath xmlns:m="http://schemas.openxmlformats.org/officeDocument/2006/math">
                    <m:r>
                      <a:rPr lang="en-US" altLang="zh-CN" sz="1200" i="1" kern="1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𝑛𝑜𝑑𝑒</m:t>
                    </m:r>
                    <m:r>
                      <a:rPr lang="en-US" altLang="zh-CN" sz="1200" i="1" kern="1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1</m:t>
                    </m:r>
                  </m:oMath>
                </a14:m>
                <a:r>
                  <a:rPr lang="en-US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和 </a:t>
                </a:r>
                <a14:m>
                  <m:oMath xmlns:m="http://schemas.openxmlformats.org/officeDocument/2006/math">
                    <m:r>
                      <a:rPr lang="en-US" altLang="zh-CN" sz="1200" i="1" kern="1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𝑛𝑜𝑑𝑒</m:t>
                    </m:r>
                    <m:r>
                      <a:rPr lang="en-US" altLang="zh-CN" sz="1200" i="1" kern="1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2</m:t>
                    </m:r>
                  </m:oMath>
                </a14:m>
                <a:r>
                  <a:rPr lang="en-US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在三个维度上的距离。</a:t>
                </a:r>
                <a:r>
                  <a:rPr lang="zh-CN" altLang="en-US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函数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里使用了绝对差值来计算距离。</a:t>
                </a:r>
              </a:p>
              <a:p>
                <a:pPr marL="285750" lvl="0" indent="-285750" algn="just">
                  <a:lnSpc>
                    <a:spcPct val="130000"/>
                  </a:lnSpc>
                  <a:buFont typeface="Wingdings" panose="05000000000000000000" pitchFamily="2" charset="2"/>
                  <a:buChar char="l"/>
                </a:pP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对计算得到的距离进行排序，以确保最大的距离值在数组的最后</a:t>
                </a:r>
                <a:r>
                  <a:rPr lang="zh-CN" altLang="en-US" kern="100" dirty="0"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，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排序</a:t>
                </a:r>
                <a:r>
                  <a:rPr lang="zh-CN" altLang="en-US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用的函数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是标准库中的 </a:t>
                </a:r>
                <a14:m>
                  <m:oMath xmlns:m="http://schemas.openxmlformats.org/officeDocument/2006/math">
                    <m:r>
                      <a:rPr lang="en-US" altLang="zh-CN" sz="1200" i="1" kern="1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𝑠𝑜𝑟𝑡</m:t>
                    </m:r>
                  </m:oMath>
                </a14:m>
                <a:r>
                  <a:rPr lang="en-US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函数。</a:t>
                </a:r>
              </a:p>
              <a:p>
                <a:pPr marL="285750" lvl="0" indent="-285750" algn="just">
                  <a:lnSpc>
                    <a:spcPct val="130000"/>
                  </a:lnSpc>
                  <a:buFont typeface="Wingdings" panose="05000000000000000000" pitchFamily="2" charset="2"/>
                  <a:buChar char="l"/>
                </a:pP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将三个维度上的距离合并为一个启发式估计值 </a:t>
                </a:r>
                <a14:m>
                  <m:oMath xmlns:m="http://schemas.openxmlformats.org/officeDocument/2006/math">
                    <m:r>
                      <a:rPr lang="en-US" altLang="zh-CN" sz="1200" i="1" kern="1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h</m:t>
                    </m:r>
                  </m:oMath>
                </a14:m>
                <a:r>
                  <a:rPr lang="en-US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。实现方式是将三个维度上的距离相加，并且加入了一个 </a:t>
                </a:r>
                <a14:m>
                  <m:oMath xmlns:m="http://schemas.openxmlformats.org/officeDocument/2006/math">
                    <m:r>
                      <a:rPr lang="en-US" altLang="zh-CN" sz="1200" i="1" kern="1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𝑡𝑖𝑒</m:t>
                    </m:r>
                    <m:r>
                      <a:rPr lang="en-US" altLang="zh-CN" sz="1200" i="1" kern="1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_</m:t>
                    </m:r>
                    <m:r>
                      <a:rPr lang="en-US" altLang="zh-CN" sz="1200" i="1" kern="1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𝑏𝑟𝑒𝑎𝑘𝑒𝑟</m:t>
                    </m:r>
                  </m:oMath>
                </a14:m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。</a:t>
                </a:r>
                <a14:m>
                  <m:oMath xmlns:m="http://schemas.openxmlformats.org/officeDocument/2006/math">
                    <m:r>
                      <a:rPr lang="en-US" altLang="zh-CN" sz="1200" i="1" kern="1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𝑡𝑖𝑒</m:t>
                    </m:r>
                    <m:r>
                      <a:rPr lang="en-US" altLang="zh-CN" sz="1200" i="1" kern="1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_</m:t>
                    </m:r>
                    <m:r>
                      <a:rPr lang="en-US" altLang="zh-CN" sz="1200" i="1" kern="1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𝑏𝑟𝑒𝑎𝑘𝑒𝑟</m:t>
                    </m:r>
                  </m:oMath>
                </a14:m>
                <a:r>
                  <a:rPr lang="en-US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的作用是在启发式估计值相等的情况下，优先选择距离更远但是在对角线上的节点。</a:t>
                </a:r>
              </a:p>
              <a:p>
                <a:pPr marL="285750" lvl="0" indent="-285750" algn="just">
                  <a:lnSpc>
                    <a:spcPct val="130000"/>
                  </a:lnSpc>
                  <a:buFont typeface="Wingdings" panose="05000000000000000000" pitchFamily="2" charset="2"/>
                  <a:buChar char="l"/>
                </a:pP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返回计算得到的启发式估计值 </a:t>
                </a:r>
                <a14:m>
                  <m:oMath xmlns:m="http://schemas.openxmlformats.org/officeDocument/2006/math">
                    <m:r>
                      <a:rPr lang="en-US" altLang="zh-CN" sz="1200" i="1" kern="1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h</m:t>
                    </m:r>
                  </m:oMath>
                </a14:m>
                <a:r>
                  <a:rPr lang="en-US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。</a:t>
                </a:r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zh-CN" altLang="zh-CN" sz="1800" dirty="0">
                    <a:effectLst/>
                    <a:latin typeface="等线" panose="02010600030101010101" pitchFamily="2" charset="-122"/>
                    <a:ea typeface="思源宋体 CN Medium" panose="02020500000000000000" pitchFamily="18" charset="-122"/>
                    <a:cs typeface="Times New Roman" panose="02020603050405020304" pitchFamily="18" charset="0"/>
                  </a:rPr>
                  <a:t>该函数在</a:t>
                </a:r>
                <a:r>
                  <a:rPr lang="zh-CN" altLang="zh-CN" sz="1800" dirty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i="0">
                    <a:effectLst/>
                    <a:latin typeface="Cambria Math" panose="02040503050406030204" pitchFamily="18" charset="0"/>
                    <a:ea typeface="思源宋体 CN Medium" panose="02020500000000000000" pitchFamily="18" charset="-122"/>
                    <a:cs typeface="Times New Roman" panose="02020603050405020304" pitchFamily="18" charset="0"/>
                  </a:rPr>
                  <a:t>𝐴∗</a:t>
                </a:r>
                <a:r>
                  <a:rPr lang="en-US" altLang="zh-CN" sz="1800" dirty="0">
                    <a:effectLst/>
                    <a:latin typeface="等线" panose="02010600030101010101" pitchFamily="2" charset="-122"/>
                    <a:ea typeface="思源宋体 CN Medium" panose="02020500000000000000" pitchFamily="18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800" dirty="0">
                    <a:effectLst/>
                    <a:latin typeface="等线" panose="02010600030101010101" pitchFamily="2" charset="-122"/>
                    <a:ea typeface="思源宋体 CN Medium" panose="02020500000000000000" pitchFamily="18" charset="-122"/>
                    <a:cs typeface="Times New Roman" panose="02020603050405020304" pitchFamily="18" charset="0"/>
                  </a:rPr>
                  <a:t>算法中用于计算启发函数——用于估计从当前节点到目标节点的最短路径代价，</a:t>
                </a:r>
                <a:endParaRPr lang="en-US" altLang="zh-CN" sz="1800" dirty="0">
                  <a:effectLst/>
                  <a:latin typeface="等线" panose="02010600030101010101" pitchFamily="2" charset="-122"/>
                  <a:ea typeface="思源宋体 CN Medium" panose="02020500000000000000" pitchFamily="18" charset="-122"/>
                  <a:cs typeface="Times New Roman" panose="02020603050405020304" pitchFamily="18" charset="0"/>
                </a:endParaRPr>
              </a:p>
              <a:p>
                <a:r>
                  <a:rPr lang="zh-CN" altLang="zh-CN" sz="1800" dirty="0">
                    <a:effectLst/>
                    <a:latin typeface="等线" panose="02010600030101010101" pitchFamily="2" charset="-122"/>
                    <a:ea typeface="思源宋体 CN Medium" panose="02020500000000000000" pitchFamily="18" charset="-122"/>
                    <a:cs typeface="Times New Roman" panose="02020603050405020304" pitchFamily="18" charset="0"/>
                  </a:rPr>
                  <a:t>它接收两个指向</a:t>
                </a:r>
                <a:r>
                  <a:rPr lang="zh-CN" altLang="zh-CN" sz="1800" dirty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i="0">
                    <a:effectLst/>
                    <a:latin typeface="Cambria Math" panose="02040503050406030204" pitchFamily="18" charset="0"/>
                    <a:ea typeface="思源宋体 CN Medium" panose="02020500000000000000" pitchFamily="18" charset="-122"/>
                    <a:cs typeface="Times New Roman" panose="02020603050405020304" pitchFamily="18" charset="0"/>
                  </a:rPr>
                  <a:t>𝐺𝑟𝑖𝑑𝑁𝑜𝑑𝑒</a:t>
                </a:r>
                <a:r>
                  <a:rPr lang="en-US" altLang="zh-CN" sz="1800" dirty="0">
                    <a:effectLst/>
                    <a:latin typeface="等线" panose="02010600030101010101" pitchFamily="2" charset="-122"/>
                    <a:ea typeface="思源宋体 CN Medium" panose="02020500000000000000" pitchFamily="18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800" dirty="0">
                    <a:effectLst/>
                    <a:latin typeface="等线" panose="02010600030101010101" pitchFamily="2" charset="-122"/>
                    <a:ea typeface="思源宋体 CN Medium" panose="02020500000000000000" pitchFamily="18" charset="-122"/>
                    <a:cs typeface="Times New Roman" panose="02020603050405020304" pitchFamily="18" charset="0"/>
                  </a:rPr>
                  <a:t>类型对象的指针参数</a:t>
                </a:r>
                <a:r>
                  <a:rPr lang="zh-CN" altLang="zh-CN" sz="1800" dirty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i="0">
                    <a:effectLst/>
                    <a:latin typeface="Cambria Math" panose="02040503050406030204" pitchFamily="18" charset="0"/>
                    <a:ea typeface="思源宋体 CN Medium" panose="02020500000000000000" pitchFamily="18" charset="-122"/>
                    <a:cs typeface="Times New Roman" panose="02020603050405020304" pitchFamily="18" charset="0"/>
                  </a:rPr>
                  <a:t>𝑛𝑜𝑑𝑒1</a:t>
                </a:r>
                <a:r>
                  <a:rPr lang="en-US" altLang="zh-CN" sz="1800" dirty="0">
                    <a:effectLst/>
                    <a:latin typeface="等线" panose="02010600030101010101" pitchFamily="2" charset="-122"/>
                    <a:ea typeface="思源宋体 CN Medium" panose="02020500000000000000" pitchFamily="18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800" dirty="0">
                    <a:effectLst/>
                    <a:latin typeface="等线" panose="02010600030101010101" pitchFamily="2" charset="-122"/>
                    <a:ea typeface="思源宋体 CN Medium" panose="02020500000000000000" pitchFamily="18" charset="-122"/>
                    <a:cs typeface="Times New Roman" panose="02020603050405020304" pitchFamily="18" charset="0"/>
                  </a:rPr>
                  <a:t>和</a:t>
                </a:r>
                <a:r>
                  <a:rPr lang="zh-CN" altLang="zh-CN" sz="1800" dirty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i="0">
                    <a:effectLst/>
                    <a:latin typeface="Cambria Math" panose="02040503050406030204" pitchFamily="18" charset="0"/>
                    <a:ea typeface="思源宋体 CN Medium" panose="02020500000000000000" pitchFamily="18" charset="-122"/>
                    <a:cs typeface="Times New Roman" panose="02020603050405020304" pitchFamily="18" charset="0"/>
                  </a:rPr>
                  <a:t>𝑛𝑜𝑑𝑒2</a:t>
                </a:r>
                <a:r>
                  <a:rPr lang="zh-CN" altLang="zh-CN" sz="1800" dirty="0">
                    <a:effectLst/>
                    <a:latin typeface="等线" panose="02010600030101010101" pitchFamily="2" charset="-122"/>
                    <a:ea typeface="思源宋体 CN Medium" panose="02020500000000000000" pitchFamily="18" charset="-122"/>
                    <a:cs typeface="Times New Roman" panose="02020603050405020304" pitchFamily="18" charset="0"/>
                  </a:rPr>
                  <a:t>，该函数的大致思路</a:t>
                </a:r>
                <a:endParaRPr lang="en-US" altLang="zh-CN" sz="1800" dirty="0">
                  <a:effectLst/>
                  <a:latin typeface="等线" panose="02010600030101010101" pitchFamily="2" charset="-122"/>
                  <a:ea typeface="思源宋体 CN Medium" panose="02020500000000000000" pitchFamily="18" charset="-122"/>
                  <a:cs typeface="Times New Roman" panose="02020603050405020304" pitchFamily="18" charset="0"/>
                </a:endParaRPr>
              </a:p>
              <a:p>
                <a:pPr marL="285750" lvl="0" indent="-285750" algn="just">
                  <a:lnSpc>
                    <a:spcPct val="130000"/>
                  </a:lnSpc>
                  <a:buFont typeface="Wingdings" panose="05000000000000000000" pitchFamily="2" charset="2"/>
                  <a:buChar char="l"/>
                </a:pP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获取当前节点 </a:t>
                </a:r>
                <a:r>
                  <a:rPr lang="en-US" altLang="zh-CN" sz="1200" i="0" kern="100">
                    <a:effectLst/>
                    <a:latin typeface="Cambria Math" panose="02040503050406030204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𝑛𝑜𝑑𝑒1</a:t>
                </a:r>
                <a:r>
                  <a:rPr lang="en-US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和目标节点 </a:t>
                </a:r>
                <a:r>
                  <a:rPr lang="en-US" altLang="zh-CN" sz="1200" i="0" kern="100">
                    <a:effectLst/>
                    <a:latin typeface="Cambria Math" panose="02040503050406030204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𝑛𝑜𝑑𝑒2</a:t>
                </a:r>
                <a:r>
                  <a:rPr lang="en-US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的索引，这些索引表示节点在三维空间中的位置。</a:t>
                </a:r>
              </a:p>
              <a:p>
                <a:pPr marL="285750" lvl="0" indent="-285750" algn="just">
                  <a:lnSpc>
                    <a:spcPct val="130000"/>
                  </a:lnSpc>
                  <a:buFont typeface="Wingdings" panose="05000000000000000000" pitchFamily="2" charset="2"/>
                  <a:buChar char="l"/>
                </a:pP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计算节点 </a:t>
                </a:r>
                <a:r>
                  <a:rPr lang="en-US" altLang="zh-CN" sz="1200" i="0" kern="100">
                    <a:effectLst/>
                    <a:latin typeface="Cambria Math" panose="02040503050406030204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𝑛𝑜𝑑𝑒1</a:t>
                </a:r>
                <a:r>
                  <a:rPr lang="en-US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和 </a:t>
                </a:r>
                <a:r>
                  <a:rPr lang="en-US" altLang="zh-CN" sz="1200" i="0" kern="100">
                    <a:effectLst/>
                    <a:latin typeface="Cambria Math" panose="02040503050406030204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𝑛𝑜𝑑𝑒2</a:t>
                </a:r>
                <a:r>
                  <a:rPr lang="en-US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在三个维度上的距离。</a:t>
                </a:r>
                <a:r>
                  <a:rPr lang="zh-CN" altLang="en-US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函数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里使用了绝对差值来计算距离。</a:t>
                </a:r>
              </a:p>
              <a:p>
                <a:pPr marL="285750" lvl="0" indent="-285750" algn="just">
                  <a:lnSpc>
                    <a:spcPct val="130000"/>
                  </a:lnSpc>
                  <a:buFont typeface="Wingdings" panose="05000000000000000000" pitchFamily="2" charset="2"/>
                  <a:buChar char="l"/>
                </a:pP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对计算得到的距离进行排序，以确保最大的距离值在数组的最后</a:t>
                </a:r>
                <a:r>
                  <a:rPr lang="zh-CN" altLang="en-US" kern="100" dirty="0"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，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排序</a:t>
                </a:r>
                <a:r>
                  <a:rPr lang="zh-CN" altLang="en-US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用的函数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是标准库中的 </a:t>
                </a:r>
                <a:r>
                  <a:rPr lang="en-US" altLang="zh-CN" sz="1200" i="0" kern="100">
                    <a:effectLst/>
                    <a:latin typeface="Cambria Math" panose="02040503050406030204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𝑠𝑜𝑟𝑡</a:t>
                </a:r>
                <a:r>
                  <a:rPr lang="en-US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函数。</a:t>
                </a:r>
              </a:p>
              <a:p>
                <a:pPr marL="285750" lvl="0" indent="-285750" algn="just">
                  <a:lnSpc>
                    <a:spcPct val="130000"/>
                  </a:lnSpc>
                  <a:buFont typeface="Wingdings" panose="05000000000000000000" pitchFamily="2" charset="2"/>
                  <a:buChar char="l"/>
                </a:pP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将三个维度上的距离合并为一个启发式估计值 </a:t>
                </a:r>
                <a:r>
                  <a:rPr lang="en-US" altLang="zh-CN" sz="1200" i="0" kern="100">
                    <a:effectLst/>
                    <a:latin typeface="Cambria Math" panose="02040503050406030204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ℎ</a:t>
                </a:r>
                <a:r>
                  <a:rPr lang="en-US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。实现方式是将三个维度上的距离相加，并且加入了一个 </a:t>
                </a:r>
                <a:r>
                  <a:rPr lang="en-US" altLang="zh-CN" sz="1200" i="0" kern="100">
                    <a:effectLst/>
                    <a:latin typeface="Cambria Math" panose="02040503050406030204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𝑡𝑖𝑒_𝑏𝑟𝑒𝑎𝑘𝑒𝑟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。</a:t>
                </a:r>
                <a:r>
                  <a:rPr lang="en-US" altLang="zh-CN" sz="1200" i="0" kern="100">
                    <a:effectLst/>
                    <a:latin typeface="Cambria Math" panose="02040503050406030204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𝑡𝑖𝑒_𝑏𝑟𝑒𝑎𝑘𝑒𝑟</a:t>
                </a:r>
                <a:r>
                  <a:rPr lang="en-US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的作用是在启发式估计值相等的情况下，优先选择距离更远但是在对角线上的节点。</a:t>
                </a:r>
              </a:p>
              <a:p>
                <a:pPr marL="285750" lvl="0" indent="-285750" algn="just">
                  <a:lnSpc>
                    <a:spcPct val="130000"/>
                  </a:lnSpc>
                  <a:buFont typeface="Wingdings" panose="05000000000000000000" pitchFamily="2" charset="2"/>
                  <a:buChar char="l"/>
                </a:pP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返回计算得到的启发式估计值 </a:t>
                </a:r>
                <a:r>
                  <a:rPr lang="en-US" altLang="zh-CN" sz="1200" i="0" kern="100">
                    <a:effectLst/>
                    <a:latin typeface="Cambria Math" panose="02040503050406030204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ℎ</a:t>
                </a:r>
                <a:r>
                  <a:rPr lang="en-US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200" kern="100" dirty="0">
                    <a:effectLst/>
                    <a:latin typeface="MiSans Normal" panose="00000500000000000000" pitchFamily="2" charset="-122"/>
                    <a:ea typeface="MiSans Normal" panose="00000500000000000000" pitchFamily="2" charset="-122"/>
                    <a:cs typeface="Times New Roman" panose="02020603050405020304" pitchFamily="18" charset="0"/>
                  </a:rPr>
                  <a:t>。</a:t>
                </a:r>
              </a:p>
              <a:p>
                <a:endParaRPr lang="zh-CN" altLang="en-US" dirty="0"/>
              </a:p>
            </p:txBody>
          </p:sp>
        </mc:Fallback>
      </mc:AlternateContent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8D50E-D26B-4F94-9A71-BD69FA9A1BF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00826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这段代码实现了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A*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算法的核心逻辑，用于在给定起点和终点的情况下，在地图上搜索最短路径。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dirty="0" err="1"/>
              <a:t>gScore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表示从起点到当前节点的实际代价，即路径长度或路径代价。它是实际发生的路径成本，通常通过累加每一步的代价（例如，距离、时间或其他度量标准）来计算。</a:t>
            </a:r>
            <a:endParaRPr lang="en-US" altLang="zh-CN" b="0" i="0" dirty="0">
              <a:solidFill>
                <a:srgbClr val="C9D1D9"/>
              </a:solidFill>
              <a:effectLst/>
              <a:latin typeface="MiSans Normal" panose="000005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在代码中，启发函数通过</a:t>
            </a:r>
            <a:r>
              <a:rPr lang="en-US" altLang="zh-CN" dirty="0" err="1"/>
              <a:t>getHeu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函数（就是上一页讲的那个函数）来实现，计算了从起点到终点的启发代价。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dirty="0" err="1"/>
              <a:t>fScore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是</a:t>
            </a:r>
            <a:r>
              <a:rPr lang="en-US" altLang="zh-CN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A*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算法中的重点，它结合了实际代价和启发代价，用于估计从起点经过当前节点到达终点的总代价。（也就是原理那一页的那个公式</a:t>
            </a:r>
            <a:endParaRPr lang="en-US" altLang="zh-CN" b="0" i="0" dirty="0">
              <a:solidFill>
                <a:srgbClr val="C9D1D9"/>
              </a:solidFill>
              <a:effectLst/>
              <a:latin typeface="MiSans Normal" panose="00000500000000000000" pitchFamily="2" charset="-122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代码太长了，只讲一下大体的思路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l">
              <a:buFont typeface="+mj-lt"/>
              <a:buAutoNum type="arabicPeriod"/>
            </a:pPr>
            <a:r>
              <a:rPr lang="zh-CN" altLang="en-US" b="1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初始化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：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记录起点和终点的栅格坐标。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初始化起点和终点节点。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计算起点的启发函数值，并将起点加入开集。</a:t>
            </a:r>
          </a:p>
          <a:p>
            <a:pPr algn="l">
              <a:buFont typeface="+mj-lt"/>
              <a:buAutoNum type="arabicPeriod"/>
            </a:pPr>
            <a:r>
              <a:rPr lang="zh-CN" altLang="en-US" b="1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主循环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：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从开集中弹出 </a:t>
            </a:r>
            <a:r>
              <a:rPr lang="en-US" altLang="zh-CN" b="0" i="0" dirty="0" err="1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fScore</a:t>
            </a:r>
            <a:r>
              <a:rPr lang="en-US" altLang="zh-CN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 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最小的节点作为当前节点。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判断当前节点是否为目标节点，如果是，则算法成功，记录时间并返回。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如果不是，则获取当前节点的邻居节点集合和边权重集合。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遍历邻居节点集合，更新各邻居节点的 </a:t>
            </a:r>
            <a:r>
              <a:rPr lang="en-US" altLang="zh-CN" b="0" i="0" dirty="0" err="1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gScore</a:t>
            </a:r>
            <a:r>
              <a:rPr lang="en-US" altLang="zh-CN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 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和 </a:t>
            </a:r>
            <a:r>
              <a:rPr lang="en-US" altLang="zh-CN" b="0" i="0" dirty="0" err="1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fScore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。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将未在开集中的邻居节点加入开集，或更新已在开集中的邻居节点的 </a:t>
            </a:r>
            <a:r>
              <a:rPr lang="en-US" altLang="zh-CN" b="0" i="0" dirty="0" err="1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fScore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。</a:t>
            </a:r>
          </a:p>
          <a:p>
            <a:pPr algn="l">
              <a:buFont typeface="+mj-lt"/>
              <a:buAutoNum type="arabicPeriod"/>
            </a:pPr>
            <a:r>
              <a:rPr lang="zh-CN" altLang="en-US" b="1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终止条件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：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如果开集中没有节点，算法失败，记录时间并返回。</a:t>
            </a:r>
          </a:p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简单地说，这段代码主要实现的是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A*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算法的搜索过程，其中通过开集和闭集来管理节点的状态，并在搜索过程中不断更新节点的代价值以寻找最短路径。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8D50E-D26B-4F94-9A71-BD69FA9A1BFE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97291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sz="18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这个函数</a:t>
            </a:r>
            <a:r>
              <a:rPr lang="zh-CN" altLang="zh-CN" sz="18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实现了</a:t>
            </a:r>
            <a:r>
              <a:rPr lang="en-US" altLang="zh-CN" sz="18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RDP </a:t>
            </a:r>
            <a:r>
              <a:rPr lang="zh-CN" altLang="zh-CN" sz="18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算法，用于简化路径。</a:t>
            </a:r>
            <a:r>
              <a:rPr lang="en-US" altLang="zh-CN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RDP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算法的核心思想是通过</a:t>
            </a:r>
            <a:r>
              <a:rPr lang="zh-CN" altLang="en-US" b="1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递归的方法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选择那些距离路径首尾点直线最远的点，作为路径的关键点。</a:t>
            </a:r>
            <a:endParaRPr lang="en-US" altLang="zh-CN" b="0" i="0" dirty="0">
              <a:solidFill>
                <a:srgbClr val="C9D1D9"/>
              </a:solidFill>
              <a:effectLst/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l"/>
            <a:r>
              <a:rPr lang="zh-CN" altLang="en-US" b="1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代码逻辑</a:t>
            </a:r>
          </a:p>
          <a:p>
            <a:pPr algn="l">
              <a:buFont typeface="+mj-lt"/>
              <a:buAutoNum type="arabicPeriod"/>
            </a:pPr>
            <a:r>
              <a:rPr lang="zh-CN" altLang="en-US" b="1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初始条件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：判断路径点数，如果小于等于</a:t>
            </a:r>
            <a:r>
              <a:rPr lang="en-US" altLang="zh-CN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2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，直接返回原路径。</a:t>
            </a:r>
          </a:p>
          <a:p>
            <a:pPr algn="l">
              <a:buFont typeface="+mj-lt"/>
              <a:buAutoNum type="arabicPeriod"/>
            </a:pPr>
            <a:r>
              <a:rPr lang="zh-CN" altLang="en-US" b="1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找出距离首尾点直线最远的点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：遍历中间点，计算到首尾点直线的距离，记录最大距离及其索引。</a:t>
            </a:r>
          </a:p>
          <a:p>
            <a:pPr algn="l">
              <a:buFont typeface="+mj-lt"/>
              <a:buAutoNum type="arabicPeriod"/>
            </a:pPr>
            <a:r>
              <a:rPr lang="zh-CN" altLang="en-US" b="1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判断是否需要简化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：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如果最大距离小于阈值，保留首尾点。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否则，将路径分成两段，分别递归调用</a:t>
            </a:r>
            <a:r>
              <a:rPr lang="en-US" altLang="zh-CN" b="0" i="0" dirty="0" err="1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pathSimplify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进行简化。</a:t>
            </a:r>
          </a:p>
          <a:p>
            <a:pPr algn="l">
              <a:buFont typeface="+mj-lt"/>
              <a:buAutoNum type="arabicPeriod"/>
            </a:pPr>
            <a:r>
              <a:rPr lang="zh-CN" altLang="en-US" b="1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组合结果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 Normal" panose="00000500000000000000" pitchFamily="2" charset="-122"/>
              </a:rPr>
              <a:t>：将两段简化后的路径组合成完整的简化路径。</a:t>
            </a:r>
          </a:p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8D50E-D26B-4F94-9A71-BD69FA9A1BF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49460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CN" sz="1800" dirty="0" err="1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safeCheck</a:t>
            </a:r>
            <a:r>
              <a:rPr lang="en-US" altLang="zh-CN" sz="18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 </a:t>
            </a:r>
            <a:r>
              <a:rPr lang="zh-CN" altLang="zh-CN" sz="18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函数通过遍历轨迹的每一段和每段内的多个时间点，检查轨迹是否安全</a:t>
            </a:r>
            <a:r>
              <a:rPr lang="zh-CN" altLang="en-US" sz="18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，</a:t>
            </a:r>
            <a:r>
              <a:rPr lang="zh-CN" altLang="en-US" sz="1800" b="1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也就是位置是否在障碍物中</a:t>
            </a:r>
            <a:endParaRPr lang="en-US" altLang="zh-CN" sz="1800" b="1" dirty="0">
              <a:effectLst/>
              <a:latin typeface="等线" panose="02010600030101010101" pitchFamily="2" charset="-122"/>
              <a:ea typeface="思源宋体 CN Medium" panose="02020500000000000000" pitchFamily="18" charset="-122"/>
              <a:cs typeface="Times New Roman" panose="02020603050405020304" pitchFamily="18" charset="0"/>
            </a:endParaRPr>
          </a:p>
          <a:p>
            <a:pPr algn="l"/>
            <a:r>
              <a:rPr lang="zh-CN" altLang="zh-CN" sz="1800" b="1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如果任何位置位于障碍物中</a:t>
            </a:r>
            <a:r>
              <a:rPr lang="zh-CN" altLang="zh-CN" sz="18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，函数会返回该段的索引，否则返回</a:t>
            </a:r>
            <a:r>
              <a:rPr lang="en-US" altLang="zh-CN" sz="18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 -1 </a:t>
            </a:r>
            <a:r>
              <a:rPr lang="zh-CN" altLang="zh-CN" sz="18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表示整个轨迹安全。</a:t>
            </a:r>
            <a:endParaRPr lang="en-US" altLang="zh-CN" sz="1800" dirty="0">
              <a:effectLst/>
              <a:latin typeface="等线" panose="02010600030101010101" pitchFamily="2" charset="-122"/>
              <a:ea typeface="思源宋体 CN Medium" panose="02020500000000000000" pitchFamily="18" charset="-122"/>
              <a:cs typeface="Times New Roman" panose="02020603050405020304" pitchFamily="18" charset="0"/>
            </a:endParaRPr>
          </a:p>
          <a:p>
            <a:pPr algn="l"/>
            <a:r>
              <a:rPr lang="zh-CN" altLang="zh-CN" sz="18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这种方法保证了生成的轨迹能够避开障碍物，确保路径的安全性。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8D50E-D26B-4F94-9A71-BD69FA9A1BFE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73360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这个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函数用于为路径中的各段分配时间，</a:t>
            </a:r>
            <a:endParaRPr lang="en-US" altLang="zh-CN" sz="1800" kern="100" dirty="0">
              <a:effectLst/>
              <a:latin typeface="等线" panose="02010600030101010101" pitchFamily="2" charset="-122"/>
              <a:ea typeface="思源宋体 CN Medium" panose="02020500000000000000" pitchFamily="18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1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它根据路径段长度、最大速度和最大加速度，为路径的每一段分配合适的时间。</a:t>
            </a:r>
            <a:endParaRPr lang="en-US" altLang="zh-CN" sz="1800" kern="100" dirty="0">
              <a:effectLst/>
              <a:latin typeface="等线" panose="02010600030101010101" pitchFamily="2" charset="-122"/>
              <a:ea typeface="思源宋体 CN Medium" panose="02020500000000000000" pitchFamily="18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1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其主要优点在于能合理考虑加速、匀速和减速三个阶段，使得时间分配更为精准和高效。</a:t>
            </a:r>
            <a:endParaRPr lang="en-US" altLang="zh-CN" sz="1800" kern="100" dirty="0">
              <a:effectLst/>
              <a:latin typeface="等线" panose="02010600030101010101" pitchFamily="2" charset="-122"/>
              <a:ea typeface="思源宋体 CN Medium" panose="02020500000000000000" pitchFamily="18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这个函数和上一页的函数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safecheck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都是用于在下一页的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minisnap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算法实现函数里被调用以实现相应功能的。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8D50E-D26B-4F94-9A71-BD69FA9A1BFE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5451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1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这段代码实现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的是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minisnap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轨迹优化函数，该函数接受路径矩阵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path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，</a:t>
            </a:r>
            <a:endParaRPr lang="en-US" altLang="zh-CN" sz="1800" kern="100" dirty="0">
              <a:effectLst/>
              <a:latin typeface="等线" panose="02010600030101010101" pitchFamily="2" charset="-122"/>
              <a:ea typeface="思源宋体 CN Medium" panose="02020500000000000000" pitchFamily="18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1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通过</a:t>
            </a:r>
            <a:r>
              <a:rPr lang="zh-CN" altLang="zh-CN" sz="1800" b="1" kern="1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多项式拟合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生成轨迹，并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调用上一页讲的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safecheck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函数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检查其安全性。</a:t>
            </a:r>
            <a:endParaRPr lang="en-US" altLang="zh-CN" sz="1800" kern="100" dirty="0">
              <a:effectLst/>
              <a:latin typeface="等线" panose="02010600030101010101" pitchFamily="2" charset="-122"/>
              <a:ea typeface="思源宋体 CN Medium" panose="02020500000000000000" pitchFamily="18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1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如果发现不安全段，则通过细分路径并重新生成轨迹，直到所有段都安全。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8D50E-D26B-4F94-9A71-BD69FA9A1BFE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67062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8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以上就是本次大作业的小组汇报内容，谢谢大家</a:t>
            </a:r>
            <a:endParaRPr lang="en-US" altLang="zh-CN" sz="1800" dirty="0">
              <a:effectLst/>
              <a:latin typeface="等线" panose="02010600030101010101" pitchFamily="2" charset="-122"/>
              <a:ea typeface="思源宋体 CN Medium" panose="02020500000000000000" pitchFamily="18" charset="-122"/>
              <a:cs typeface="Times New Roman" panose="02020603050405020304" pitchFamily="18" charset="0"/>
            </a:endParaRPr>
          </a:p>
          <a:p>
            <a:r>
              <a:rPr lang="zh-CN" altLang="en-US" sz="18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还</a:t>
            </a:r>
            <a:r>
              <a:rPr lang="zh-CN" altLang="zh-CN" sz="18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要感谢</a:t>
            </a:r>
            <a:r>
              <a:rPr lang="zh-CN" altLang="en-US" sz="18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两位</a:t>
            </a:r>
            <a:r>
              <a:rPr lang="zh-CN" altLang="zh-CN" sz="18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老师在本学期的课程学习过程中对我</a:t>
            </a:r>
            <a:r>
              <a:rPr lang="zh-CN" altLang="en-US" sz="18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们</a:t>
            </a:r>
            <a:r>
              <a:rPr lang="zh-CN" altLang="zh-CN" sz="1800" dirty="0">
                <a:effectLst/>
                <a:latin typeface="等线" panose="02010600030101010101" pitchFamily="2" charset="-122"/>
                <a:ea typeface="思源宋体 CN Medium" panose="02020500000000000000" pitchFamily="18" charset="-122"/>
                <a:cs typeface="Times New Roman" panose="02020603050405020304" pitchFamily="18" charset="0"/>
              </a:rPr>
              <a:t>的指导与帮助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8D50E-D26B-4F94-9A71-BD69FA9A1BFE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2648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启发式搜索算法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Sans Normal" panose="00000500000000000000" pitchFamily="2" charset="-122"/>
              </a:rPr>
              <a:t>指的是，从起点出发，先寻找起点相邻的栅格，判断它是否是最好的位置，基于这个最好的栅格再往外向其相邻的栅格扩展，找到一个此时最好的位置，通过这样一步一步逼近目标点，减少盲目的搜索，提高了可行性和搜索效率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8D50E-D26B-4F94-9A71-BD69FA9A1BF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6602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b="0" i="0" dirty="0">
                <a:solidFill>
                  <a:srgbClr val="4D4D4D"/>
                </a:solidFill>
                <a:effectLst/>
                <a:latin typeface="MiSans Normal" panose="00000500000000000000" pitchFamily="2" charset="-122"/>
              </a:rPr>
              <a:t>令生成的轨迹为多项式，原因如下：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effectLst/>
                <a:latin typeface="MiSans Normal" panose="00000500000000000000" pitchFamily="2" charset="-122"/>
              </a:rPr>
              <a:t>多项式满足光滑准则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effectLst/>
                <a:latin typeface="MiSans Normal" panose="00000500000000000000" pitchFamily="2" charset="-122"/>
              </a:rPr>
              <a:t>容易计算导数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effectLst/>
                <a:latin typeface="MiSans Normal" panose="00000500000000000000" pitchFamily="2" charset="-122"/>
              </a:rPr>
              <a:t>方便在</a:t>
            </a:r>
            <a:r>
              <a:rPr lang="en-US" altLang="zh-CN" b="0" i="0" dirty="0">
                <a:effectLst/>
                <a:latin typeface="MiSans Normal" panose="00000500000000000000" pitchFamily="2" charset="-122"/>
              </a:rPr>
              <a:t>3</a:t>
            </a:r>
            <a:r>
              <a:rPr lang="zh-CN" altLang="en-US" b="0" i="0" dirty="0">
                <a:effectLst/>
                <a:latin typeface="MiSans Normal" panose="00000500000000000000" pitchFamily="2" charset="-122"/>
              </a:rPr>
              <a:t>个维度上生成轨迹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8D50E-D26B-4F94-9A71-BD69FA9A1BF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265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项目大体的运行思路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8D50E-D26B-4F94-9A71-BD69FA9A1BF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44352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8D50E-D26B-4F94-9A71-BD69FA9A1BF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53744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8D50E-D26B-4F94-9A71-BD69FA9A1BF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82997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en-US" altLang="zh-CN" b="0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//////////////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运行逻辑</a:t>
            </a:r>
            <a:r>
              <a:rPr lang="en-US" altLang="zh-CN" b="0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ppt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放不下了，备注是完整的，读备注的就行</a:t>
            </a:r>
            <a:r>
              <a:rPr lang="en-US" altLang="zh-CN" b="0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////////////////////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zh-CN" altLang="en-US" b="0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根据当前状态（</a:t>
            </a:r>
            <a:r>
              <a:rPr lang="en-US" altLang="zh-CN" b="0" i="0" dirty="0" err="1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exec_state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），决定下一步处理逻辑：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zh-CN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INIT</a:t>
            </a:r>
            <a:r>
              <a:rPr lang="zh-CN" altLang="en-US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状态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：检查是否获取到了位置和速度信息。</a:t>
            </a:r>
            <a:r>
              <a:rPr lang="zh-CN" altLang="en-US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如果获取到了，改变状态为</a:t>
            </a:r>
            <a:r>
              <a:rPr lang="en-US" altLang="zh-CN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WAIT_TARGET</a:t>
            </a:r>
            <a:r>
              <a:rPr lang="zh-CN" altLang="en-US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。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zh-CN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WAIT_TARGET</a:t>
            </a:r>
            <a:r>
              <a:rPr lang="zh-CN" altLang="en-US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状态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：检查是否接收到目标点。</a:t>
            </a:r>
            <a:r>
              <a:rPr lang="zh-CN" altLang="en-US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如果接收到目标点，改变状态为</a:t>
            </a:r>
            <a:r>
              <a:rPr lang="en-US" altLang="zh-CN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GEN_NEW_TRAJ</a:t>
            </a:r>
            <a:r>
              <a:rPr lang="zh-CN" altLang="en-US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。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zh-CN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GEN_NEW_TRAJ</a:t>
            </a:r>
            <a:r>
              <a:rPr lang="zh-CN" altLang="en-US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状态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：调用</a:t>
            </a:r>
            <a:r>
              <a:rPr lang="en-US" altLang="zh-CN" b="0" i="0" dirty="0" err="1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trajGeneration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函数生成新的轨迹。</a:t>
            </a:r>
            <a:r>
              <a:rPr lang="zh-CN" altLang="en-US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如果轨迹生成成功，改变状态为</a:t>
            </a:r>
            <a:r>
              <a:rPr lang="en-US" altLang="zh-CN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EXEC_TRAJ</a:t>
            </a:r>
            <a:r>
              <a:rPr lang="zh-CN" altLang="en-US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，否则保持</a:t>
            </a:r>
            <a:r>
              <a:rPr lang="en-US" altLang="zh-CN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GEN_NEW_TRAJ</a:t>
            </a:r>
            <a:r>
              <a:rPr lang="zh-CN" altLang="en-US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状态。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zh-CN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EXEC_TRAJ</a:t>
            </a:r>
            <a:r>
              <a:rPr lang="zh-CN" altLang="en-US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状态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：判断当前时间和距离是否需要重新规划轨迹。</a:t>
            </a:r>
            <a:r>
              <a:rPr lang="zh-CN" altLang="en-US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如果需要，改变状态为</a:t>
            </a:r>
            <a:r>
              <a:rPr lang="en-US" altLang="zh-CN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REPLAN_TRAJ</a:t>
            </a:r>
            <a:r>
              <a:rPr lang="zh-CN" altLang="en-US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。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zh-CN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REPLAN_TRAJ</a:t>
            </a:r>
            <a:r>
              <a:rPr lang="zh-CN" altLang="en-US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状态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：同样判断当前时间和距离是否需要重新规划轨迹。</a:t>
            </a:r>
            <a:r>
              <a:rPr lang="zh-CN" altLang="en-US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如果需要，调用</a:t>
            </a:r>
            <a:r>
              <a:rPr lang="en-US" altLang="zh-CN" b="1" i="0" dirty="0" err="1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trajGeneration</a:t>
            </a:r>
            <a:r>
              <a:rPr lang="zh-CN" altLang="en-US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函数重新生成轨迹。如果轨迹生成成功，改变状态为</a:t>
            </a:r>
            <a:r>
              <a:rPr lang="en-US" altLang="zh-CN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EXEC_TRAJ</a:t>
            </a:r>
            <a:r>
              <a:rPr lang="zh-CN" altLang="en-US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，否则改变状态为</a:t>
            </a:r>
            <a:r>
              <a:rPr lang="en-US" altLang="zh-CN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GEN_NEW_TRAJ</a:t>
            </a:r>
            <a:r>
              <a:rPr lang="zh-CN" altLang="en-US" b="1" i="0" dirty="0">
                <a:solidFill>
                  <a:srgbClr val="C9D1D9"/>
                </a:solidFill>
                <a:effectLst/>
                <a:latin typeface="MiSans" panose="00000500000000000000" pitchFamily="2" charset="-122"/>
              </a:rPr>
              <a:t>。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8D50E-D26B-4F94-9A71-BD69FA9A1BF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70823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8D50E-D26B-4F94-9A71-BD69FA9A1BF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2795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8D50E-D26B-4F94-9A71-BD69FA9A1BF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1806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A05A33-8781-216D-8640-3EF86DFBCD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7D657E6-F4C3-8D89-F84E-C524B30C12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F27D13-0238-A5A7-4F99-E5BB296A0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29E26-6C88-4857-8EB4-F858F711149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09B4EA-BF31-9471-5AE8-B292BB7EF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21E3B7F-8CFD-680F-CE44-D0A0AF9FF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8B67D-30F4-4A2D-9083-94F6439A1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9094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905D30-9B50-7FF9-2FAC-A717D7B96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894FE9-2D06-F9E6-B634-017FBC73C1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231C71-9AE1-B143-022E-59DC23DB4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29E26-6C88-4857-8EB4-F858F711149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F57653-70E0-7B8E-9909-EB2644F57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1BA4F1-5057-69CF-77A0-88401CF58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8B67D-30F4-4A2D-9083-94F6439A1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044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0A77E9D-890B-802F-7034-9F951B3F93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6416E50-3AA5-7F70-F376-5FFA97875F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629974-998C-1D06-37C7-148C21187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29E26-6C88-4857-8EB4-F858F711149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4FDC56-2535-D86B-CFFC-4D5D73BE9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7CF854-6780-ACC7-C746-D6C7494CD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8B67D-30F4-4A2D-9083-94F6439A1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07253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76742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E1CB59-5F75-B97C-D0DD-9227E74A5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E6B58B-F322-B2FC-7F77-DC700BA4C0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13C6E1-AD02-A4E8-5D62-5D07A79A6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29E26-6C88-4857-8EB4-F858F711149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151C11-AF18-7316-FAD8-EC9BE138B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C9B52FF-ACB5-6A48-8BD3-DEB8D143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8B67D-30F4-4A2D-9083-94F6439A1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3826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1A900A-3E8E-0A56-8665-FC355C38F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D68B68A-50E3-1D69-19C4-960215A27E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BD23E2-188C-DB4C-7DD6-053D0F839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29E26-6C88-4857-8EB4-F858F711149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B8F2AE-7B77-F20C-54D7-CF27767D1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59C897-DC31-4CD9-A013-1FE676492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8B67D-30F4-4A2D-9083-94F6439A1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433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89F6D2-CC3E-359B-4B69-25C60CA59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6B962C-4E59-EB77-91BF-FC5539FC9F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2199347-CDAC-C8A8-8961-E63CFCD86E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F9C693A-58EA-4D35-E0EF-AF5C9344B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29E26-6C88-4857-8EB4-F858F711149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8FA08C7-45F6-5085-FBDB-B62C80D96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2771B4B-BB91-33E8-2019-8432A5D6B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8B67D-30F4-4A2D-9083-94F6439A1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4750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28E78E-FD2F-F933-DB32-120200903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9D3068D-4843-D362-783A-7D6A5B4AB0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B3B2B1A-459F-3507-4F2D-07AE4179A1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5E850E5-32C3-6F09-8B92-B8CB7F4BAC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BE9622A-A1C5-A057-27EB-3C46BD28E0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3E1CBE8-221E-B374-ADF8-FDF99EF3B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29E26-6C88-4857-8EB4-F858F711149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B7628C9-DAC2-7EBC-B8A3-16C6B664F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839DBC9-AC3E-EDB7-CA45-2379B4451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8B67D-30F4-4A2D-9083-94F6439A1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10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EF7582-9931-1C9B-B922-831569735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A9FA112-A6BD-7DEA-8BE8-50F242441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29E26-6C88-4857-8EB4-F858F711149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3B4AFE-C9E2-D5BD-480F-4F78B06B0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5B826DD-9914-D298-5EFF-FCC704917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8B67D-30F4-4A2D-9083-94F6439A1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1175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形 5">
            <a:extLst>
              <a:ext uri="{FF2B5EF4-FFF2-40B4-BE49-F238E27FC236}">
                <a16:creationId xmlns:a16="http://schemas.microsoft.com/office/drawing/2014/main" id="{A22FA8AD-4527-40EB-2913-29A65B90D5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0400" y="565807"/>
            <a:ext cx="564493" cy="564493"/>
          </a:xfrm>
          <a:prstGeom prst="rect">
            <a:avLst/>
          </a:prstGeom>
        </p:spPr>
      </p:pic>
      <p:sp>
        <p:nvSpPr>
          <p:cNvPr id="8" name="文本占位符 7">
            <a:extLst>
              <a:ext uri="{FF2B5EF4-FFF2-40B4-BE49-F238E27FC236}">
                <a16:creationId xmlns:a16="http://schemas.microsoft.com/office/drawing/2014/main" id="{F8059912-88C6-967B-3AA7-EB55B97647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95413" y="565150"/>
            <a:ext cx="4700587" cy="565150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accent1">
                    <a:lumMod val="75000"/>
                  </a:schemeClr>
                </a:solidFill>
                <a:latin typeface="MiSans Semibold" panose="00000700000000000000" pitchFamily="2" charset="-122"/>
                <a:ea typeface="MiSans Semibold" panose="00000700000000000000" pitchFamily="2" charset="-122"/>
              </a:defRPr>
            </a:lvl1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364308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E4A6EE-848D-6020-BD69-497D4D4E8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A60B4E-1201-D00A-7147-3A3BE0F0B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9A5A2DC-06AE-4D7D-E2C2-CA20C31D2B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3CEDC0-F5BC-F462-229A-F33F88A3C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29E26-6C88-4857-8EB4-F858F711149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177D73D-FE20-6686-37E2-04A84BCDC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6F24CF2-5460-ED67-D32E-24B458BA4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8B67D-30F4-4A2D-9083-94F6439A1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608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64C563-FB4A-5EA7-4305-3F9BE22A4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7360E94-B44E-95F7-4AA5-AAFC9E7E41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FC5C5CD-870E-4A8D-02CD-0582C2ABA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2EB967-E7F4-CF3C-63EF-970E328EF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29E26-6C88-4857-8EB4-F858F711149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6A2D3D4-800E-A6E2-68FE-981CA44FB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9979BE-C883-C745-CC83-11FF075E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8B67D-30F4-4A2D-9083-94F6439A1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7467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54F5B05-5CD9-E072-32BB-0B8C09006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D87A927-D35C-F12B-FA72-C8F64158C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ACE58E-F9FF-D740-7C95-6AD2E0C826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029E26-6C88-4857-8EB4-F858F711149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68896A-2313-98D3-4C73-6E974FECB3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B0D71F-EB9E-66C5-F1A6-E50EEF31C3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38B67D-30F4-4A2D-9083-94F6439A1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6006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4CBD676-48D3-898E-9F0D-853C02D0FD5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CDCF36A-055F-DDA9-5F60-39DA6553A3E2}"/>
              </a:ext>
            </a:extLst>
          </p:cNvPr>
          <p:cNvSpPr/>
          <p:nvPr/>
        </p:nvSpPr>
        <p:spPr>
          <a:xfrm>
            <a:off x="-1" y="0"/>
            <a:ext cx="12191999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7DC8E7E-54A3-D7C1-7C78-D749BD4CF662}"/>
              </a:ext>
            </a:extLst>
          </p:cNvPr>
          <p:cNvSpPr txBox="1"/>
          <p:nvPr/>
        </p:nvSpPr>
        <p:spPr>
          <a:xfrm>
            <a:off x="1420282" y="2261738"/>
            <a:ext cx="93514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0" dirty="0">
                <a:solidFill>
                  <a:schemeClr val="bg1"/>
                </a:solidFill>
                <a:latin typeface="腾讯体" panose="02010600010101010101" pitchFamily="2" charset="-122"/>
                <a:ea typeface="腾讯体" panose="02010600010101010101" pitchFamily="2" charset="-122"/>
              </a:rPr>
              <a:t>Motion-planner Project</a:t>
            </a:r>
            <a:endParaRPr lang="zh-CN" altLang="en-US" sz="6000" dirty="0">
              <a:solidFill>
                <a:schemeClr val="bg1"/>
              </a:solidFill>
              <a:latin typeface="腾讯体" panose="02010600010101010101" pitchFamily="2" charset="-122"/>
              <a:ea typeface="腾讯体" panose="02010600010101010101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C01A43D-AEA7-7999-E8B8-2B45A50DC48A}"/>
              </a:ext>
            </a:extLst>
          </p:cNvPr>
          <p:cNvSpPr txBox="1"/>
          <p:nvPr/>
        </p:nvSpPr>
        <p:spPr>
          <a:xfrm>
            <a:off x="2317748" y="3429000"/>
            <a:ext cx="7556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机器人路径规划课程大作业小组汇报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2B3B5CE-B04A-D2EF-EDB5-CED5A3C03F06}"/>
              </a:ext>
            </a:extLst>
          </p:cNvPr>
          <p:cNvSpPr txBox="1"/>
          <p:nvPr/>
        </p:nvSpPr>
        <p:spPr>
          <a:xfrm>
            <a:off x="4198405" y="5354473"/>
            <a:ext cx="3795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solidFill>
                  <a:schemeClr val="bg1"/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小组成员：刘文辉 张文泰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8A4015D-D261-4788-E362-FC75A6A68825}"/>
              </a:ext>
            </a:extLst>
          </p:cNvPr>
          <p:cNvSpPr txBox="1"/>
          <p:nvPr/>
        </p:nvSpPr>
        <p:spPr>
          <a:xfrm>
            <a:off x="4766199" y="5866368"/>
            <a:ext cx="2659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>
                <a:solidFill>
                  <a:schemeClr val="bg1"/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2024</a:t>
            </a:r>
            <a:r>
              <a:rPr lang="zh-CN" altLang="en-US" dirty="0">
                <a:solidFill>
                  <a:schemeClr val="bg1"/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年</a:t>
            </a:r>
            <a:r>
              <a:rPr lang="en-US" altLang="zh-CN" dirty="0">
                <a:solidFill>
                  <a:schemeClr val="bg1"/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5</a:t>
            </a:r>
            <a:r>
              <a:rPr lang="zh-CN" altLang="en-US" dirty="0">
                <a:solidFill>
                  <a:schemeClr val="bg1"/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月</a:t>
            </a:r>
            <a:r>
              <a:rPr lang="en-US" altLang="zh-CN" dirty="0">
                <a:solidFill>
                  <a:schemeClr val="bg1"/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30</a:t>
            </a:r>
            <a:r>
              <a:rPr lang="zh-CN" altLang="en-US" dirty="0">
                <a:solidFill>
                  <a:schemeClr val="bg1"/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15455895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>
            <a:extLst>
              <a:ext uri="{FF2B5EF4-FFF2-40B4-BE49-F238E27FC236}">
                <a16:creationId xmlns:a16="http://schemas.microsoft.com/office/drawing/2014/main" id="{1DF55C14-2FE8-5F6B-B33D-D6A00B77AF01}"/>
              </a:ext>
            </a:extLst>
          </p:cNvPr>
          <p:cNvSpPr/>
          <p:nvPr/>
        </p:nvSpPr>
        <p:spPr>
          <a:xfrm>
            <a:off x="-10851039" y="-8146861"/>
            <a:ext cx="23151722" cy="2315172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HarmonyOS Sans SC"/>
              <a:cs typeface="+mn-cs"/>
            </a:endParaRPr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4FF7722-96ED-9A53-8C38-EA21195FBE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项目逻辑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C965EAB5-1BED-5914-FA49-FEDFB1B8B3B7}"/>
              </a:ext>
            </a:extLst>
          </p:cNvPr>
          <p:cNvSpPr/>
          <p:nvPr/>
        </p:nvSpPr>
        <p:spPr>
          <a:xfrm>
            <a:off x="0" y="2709943"/>
            <a:ext cx="12192000" cy="100367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Sans Demibold" panose="00000700000000000000" pitchFamily="2" charset="-122"/>
              <a:ea typeface="思源黑体 CN Normal"/>
              <a:cs typeface="+mn-cs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5EF67654-0A34-CBE7-7E1F-774AD23259B5}"/>
              </a:ext>
            </a:extLst>
          </p:cNvPr>
          <p:cNvSpPr/>
          <p:nvPr/>
        </p:nvSpPr>
        <p:spPr>
          <a:xfrm>
            <a:off x="9410678" y="2034687"/>
            <a:ext cx="2412000" cy="1440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 w="38100">
            <a:solidFill>
              <a:schemeClr val="accent1">
                <a:lumMod val="75000"/>
              </a:schemeClr>
            </a:solidFill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Demibold" panose="00000700000000000000" pitchFamily="2" charset="-122"/>
                <a:ea typeface="MiSans Demibold" panose="00000700000000000000" pitchFamily="2" charset="-122"/>
              </a:rPr>
              <a:t>轨迹发布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MiSans Demibold" panose="00000700000000000000" pitchFamily="2" charset="-122"/>
              <a:ea typeface="MiSans Demibold" panose="00000700000000000000" pitchFamily="2" charset="-122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83853A0C-84E1-33F2-BD17-616F00E0583B}"/>
              </a:ext>
            </a:extLst>
          </p:cNvPr>
          <p:cNvSpPr/>
          <p:nvPr/>
        </p:nvSpPr>
        <p:spPr>
          <a:xfrm>
            <a:off x="-814105" y="2188626"/>
            <a:ext cx="1515534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项目启动与初始化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D3A23C69-AC9F-8DD1-BCEE-2CD3F1FF7C7F}"/>
              </a:ext>
            </a:extLst>
          </p:cNvPr>
          <p:cNvSpPr/>
          <p:nvPr/>
        </p:nvSpPr>
        <p:spPr>
          <a:xfrm>
            <a:off x="1076062" y="2188626"/>
            <a:ext cx="1806836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接收并处理</a:t>
            </a:r>
            <a:r>
              <a:rPr lang="en-US" altLang="zh-CN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waypoints</a:t>
            </a:r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消息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472D9505-ACDB-6AD2-1472-557A3F00CFD6}"/>
              </a:ext>
            </a:extLst>
          </p:cNvPr>
          <p:cNvSpPr/>
          <p:nvPr/>
        </p:nvSpPr>
        <p:spPr>
          <a:xfrm>
            <a:off x="3255433" y="2188626"/>
            <a:ext cx="2033589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定时回调函数</a:t>
            </a:r>
            <a:endParaRPr lang="en-US" altLang="zh-CN" b="1" i="0" dirty="0">
              <a:solidFill>
                <a:schemeClr val="accent1">
                  <a:lumMod val="75000"/>
                </a:schemeClr>
              </a:solidFill>
              <a:effectLst/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执行逻辑</a:t>
            </a:r>
            <a:endParaRPr lang="en-US" altLang="zh-CN" b="1" i="0" dirty="0">
              <a:solidFill>
                <a:schemeClr val="accent1">
                  <a:lumMod val="75000"/>
                </a:schemeClr>
              </a:solidFill>
              <a:effectLst/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（</a:t>
            </a:r>
            <a:r>
              <a:rPr lang="en-US" altLang="zh-CN" b="1" i="0" dirty="0" err="1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execCallback</a:t>
            </a:r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）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7485909-470D-32AA-E952-51597B6DD25A}"/>
              </a:ext>
            </a:extLst>
          </p:cNvPr>
          <p:cNvSpPr/>
          <p:nvPr/>
        </p:nvSpPr>
        <p:spPr>
          <a:xfrm>
            <a:off x="5661557" y="2188626"/>
            <a:ext cx="1503632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轨迹生成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90C8F250-58BF-B35C-FAE9-A24C9A4DEA5F}"/>
              </a:ext>
            </a:extLst>
          </p:cNvPr>
          <p:cNvSpPr/>
          <p:nvPr/>
        </p:nvSpPr>
        <p:spPr>
          <a:xfrm>
            <a:off x="7537724" y="2188626"/>
            <a:ext cx="1503632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轨迹优化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26C1D40-C421-DF1D-CF87-D3A3FC15EF6E}"/>
              </a:ext>
            </a:extLst>
          </p:cNvPr>
          <p:cNvSpPr txBox="1"/>
          <p:nvPr/>
        </p:nvSpPr>
        <p:spPr>
          <a:xfrm>
            <a:off x="660400" y="4359798"/>
            <a:ext cx="5435600" cy="7814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将生成的多项式轨迹转换为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ROS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消息格式。</a:t>
            </a: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发布转换后的消息供系统使用。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28206E2-4410-F05E-B1C2-9822E59F1A49}"/>
              </a:ext>
            </a:extLst>
          </p:cNvPr>
          <p:cNvSpPr txBox="1"/>
          <p:nvPr/>
        </p:nvSpPr>
        <p:spPr>
          <a:xfrm>
            <a:off x="660401" y="3883816"/>
            <a:ext cx="322315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运行逻辑与环节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9793CBD-F53E-B161-B79E-71FFBD4A2EA3}"/>
              </a:ext>
            </a:extLst>
          </p:cNvPr>
          <p:cNvSpPr txBox="1"/>
          <p:nvPr/>
        </p:nvSpPr>
        <p:spPr>
          <a:xfrm>
            <a:off x="6153455" y="4359798"/>
            <a:ext cx="5376333" cy="7814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调用</a:t>
            </a:r>
            <a:r>
              <a:rPr lang="en-US" altLang="zh-CN" dirty="0" err="1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trajectory_generator_node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中的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trajPublish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函数将多项式轨迹转换成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ROS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消息并发布。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9FA5397-C23B-6187-694F-7389E1108649}"/>
              </a:ext>
            </a:extLst>
          </p:cNvPr>
          <p:cNvSpPr txBox="1"/>
          <p:nvPr/>
        </p:nvSpPr>
        <p:spPr>
          <a:xfrm>
            <a:off x="6153456" y="3883816"/>
            <a:ext cx="322315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函数调用关系</a:t>
            </a:r>
          </a:p>
        </p:txBody>
      </p:sp>
    </p:spTree>
    <p:extLst>
      <p:ext uri="{BB962C8B-B14F-4D97-AF65-F5344CB8AC3E}">
        <p14:creationId xmlns:p14="http://schemas.microsoft.com/office/powerpoint/2010/main" val="27690507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F6290B5-46F8-9A3F-AC27-EAA00198C1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程序分析</a:t>
            </a: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3C8F7309-C811-84D9-A23B-9C4AA5CE9759}"/>
              </a:ext>
            </a:extLst>
          </p:cNvPr>
          <p:cNvSpPr/>
          <p:nvPr/>
        </p:nvSpPr>
        <p:spPr>
          <a:xfrm>
            <a:off x="660400" y="1346200"/>
            <a:ext cx="10858500" cy="4889500"/>
          </a:xfrm>
          <a:prstGeom prst="roundRect">
            <a:avLst>
              <a:gd name="adj" fmla="val 5758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8913096-F3CC-DE4D-EDAB-8D080A12458B}"/>
              </a:ext>
            </a:extLst>
          </p:cNvPr>
          <p:cNvSpPr txBox="1"/>
          <p:nvPr/>
        </p:nvSpPr>
        <p:spPr>
          <a:xfrm>
            <a:off x="4478073" y="1510268"/>
            <a:ext cx="322315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MiSans Demibold" panose="00000700000000000000" pitchFamily="2" charset="-122"/>
                <a:ea typeface="MiSans Demibold" panose="00000700000000000000" pitchFamily="2" charset="-122"/>
              </a:rPr>
              <a:t>main.cpp</a:t>
            </a:r>
            <a:endParaRPr lang="zh-CN" altLang="en-US" sz="2400" b="1" dirty="0">
              <a:solidFill>
                <a:schemeClr val="accent1">
                  <a:lumMod val="75000"/>
                </a:schemeClr>
              </a:solidFill>
              <a:latin typeface="MiSans Demibold" panose="00000700000000000000" pitchFamily="2" charset="-122"/>
              <a:ea typeface="MiSans Demibold" panose="00000700000000000000" pitchFamily="2" charset="-122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B14A7E43-B4BA-ECF8-6429-BB150B087738}"/>
              </a:ext>
            </a:extLst>
          </p:cNvPr>
          <p:cNvSpPr/>
          <p:nvPr/>
        </p:nvSpPr>
        <p:spPr>
          <a:xfrm>
            <a:off x="905934" y="2114549"/>
            <a:ext cx="4986866" cy="2238946"/>
          </a:xfrm>
          <a:prstGeom prst="roundRect">
            <a:avLst>
              <a:gd name="adj" fmla="val 12667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537E3B00-8D70-28D3-DDCA-313BA5865CD1}"/>
              </a:ext>
            </a:extLst>
          </p:cNvPr>
          <p:cNvSpPr/>
          <p:nvPr/>
        </p:nvSpPr>
        <p:spPr>
          <a:xfrm>
            <a:off x="905933" y="4569395"/>
            <a:ext cx="4986867" cy="1431355"/>
          </a:xfrm>
          <a:prstGeom prst="roundRect">
            <a:avLst>
              <a:gd name="adj" fmla="val 12667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A4F02F5-5D6C-B139-68C3-E1BEC85BD642}"/>
              </a:ext>
            </a:extLst>
          </p:cNvPr>
          <p:cNvSpPr/>
          <p:nvPr/>
        </p:nvSpPr>
        <p:spPr>
          <a:xfrm>
            <a:off x="6299202" y="2114549"/>
            <a:ext cx="4986867" cy="3886202"/>
          </a:xfrm>
          <a:prstGeom prst="roundRect">
            <a:avLst>
              <a:gd name="adj" fmla="val 6131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A990250-CA4A-1E6B-62FC-785812CEE490}"/>
              </a:ext>
            </a:extLst>
          </p:cNvPr>
          <p:cNvSpPr txBox="1"/>
          <p:nvPr/>
        </p:nvSpPr>
        <p:spPr>
          <a:xfrm>
            <a:off x="2218266" y="2183397"/>
            <a:ext cx="2362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b="0" i="0" dirty="0">
                <a:solidFill>
                  <a:schemeClr val="bg1"/>
                </a:solidFill>
                <a:effectLst/>
                <a:latin typeface="MiSans Demibold" panose="00000700000000000000" pitchFamily="2" charset="-122"/>
                <a:ea typeface="MiSans Demibold" panose="00000700000000000000" pitchFamily="2" charset="-122"/>
              </a:rPr>
              <a:t>AstarPathFinder</a:t>
            </a:r>
            <a:endParaRPr lang="zh-CN" altLang="en-US" dirty="0">
              <a:solidFill>
                <a:schemeClr val="bg1"/>
              </a:solidFill>
              <a:latin typeface="MiSans Demibold" panose="00000700000000000000" pitchFamily="2" charset="-122"/>
              <a:ea typeface="MiSans Demibold" panose="00000700000000000000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B67AE64-12DF-976D-EA44-408599717EC0}"/>
              </a:ext>
            </a:extLst>
          </p:cNvPr>
          <p:cNvSpPr txBox="1"/>
          <p:nvPr/>
        </p:nvSpPr>
        <p:spPr>
          <a:xfrm>
            <a:off x="1358896" y="4633618"/>
            <a:ext cx="40809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b="0" i="0" dirty="0" err="1">
                <a:solidFill>
                  <a:schemeClr val="bg1"/>
                </a:solidFill>
                <a:effectLst/>
                <a:latin typeface="MiSans Demibold" panose="00000700000000000000" pitchFamily="2" charset="-122"/>
                <a:ea typeface="MiSans Demibold" panose="00000700000000000000" pitchFamily="2" charset="-122"/>
              </a:rPr>
              <a:t>TrajectoryGenerator</a:t>
            </a:r>
            <a:r>
              <a:rPr lang="en-US" altLang="zh-CN" dirty="0">
                <a:solidFill>
                  <a:schemeClr val="bg1"/>
                </a:solidFill>
                <a:latin typeface="MiSans Demibold" panose="00000700000000000000" pitchFamily="2" charset="-122"/>
                <a:ea typeface="MiSans Demibold" panose="00000700000000000000" pitchFamily="2" charset="-122"/>
              </a:rPr>
              <a:t> 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MiSans Demibold" panose="00000700000000000000" pitchFamily="2" charset="-122"/>
                <a:ea typeface="MiSans Demibold" panose="00000700000000000000" pitchFamily="2" charset="-122"/>
              </a:rPr>
              <a:t>Waypoint</a:t>
            </a:r>
            <a:endParaRPr lang="zh-CN" altLang="en-US" dirty="0">
              <a:solidFill>
                <a:schemeClr val="bg1"/>
              </a:solidFill>
              <a:latin typeface="MiSans Demibold" panose="00000700000000000000" pitchFamily="2" charset="-122"/>
              <a:ea typeface="MiSans Demibold" panose="00000700000000000000" pitchFamily="2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3B738FE-57F2-0695-0A9D-6285F0E51949}"/>
              </a:ext>
            </a:extLst>
          </p:cNvPr>
          <p:cNvSpPr txBox="1"/>
          <p:nvPr/>
        </p:nvSpPr>
        <p:spPr>
          <a:xfrm>
            <a:off x="1172631" y="2550946"/>
            <a:ext cx="44534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initGridMap</a:t>
            </a:r>
            <a:r>
              <a:rPr lang="en-US" altLang="zh-CN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- </a:t>
            </a:r>
            <a:r>
              <a:rPr lang="zh-CN" alt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初始化栅格地图</a:t>
            </a:r>
            <a:endParaRPr lang="en-US" altLang="zh-CN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altLang="zh-CN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setObs</a:t>
            </a:r>
            <a:r>
              <a:rPr lang="en-US" altLang="zh-CN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- </a:t>
            </a:r>
            <a:r>
              <a:rPr lang="zh-CN" alt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设置障碍物</a:t>
            </a:r>
            <a:endParaRPr lang="en-US" altLang="zh-CN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altLang="zh-CN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AstarGraphSearch</a:t>
            </a:r>
            <a:r>
              <a:rPr lang="en-US" altLang="zh-CN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- A*</a:t>
            </a:r>
            <a:r>
              <a:rPr lang="zh-CN" alt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图搜索</a:t>
            </a:r>
            <a:endParaRPr lang="en-US" altLang="zh-CN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altLang="zh-CN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getPath</a:t>
            </a:r>
            <a:r>
              <a:rPr lang="en-US" altLang="zh-CN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- </a:t>
            </a:r>
            <a:r>
              <a:rPr lang="zh-CN" alt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获取路径</a:t>
            </a:r>
            <a:endParaRPr lang="en-US" altLang="zh-CN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altLang="zh-CN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pathSimplify</a:t>
            </a:r>
            <a:r>
              <a:rPr lang="en-US" altLang="zh-CN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- </a:t>
            </a:r>
            <a:r>
              <a:rPr lang="zh-CN" alt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路径简化</a:t>
            </a:r>
            <a:endParaRPr lang="en-US" altLang="zh-CN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altLang="zh-CN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safeCheck</a:t>
            </a:r>
            <a:r>
              <a:rPr lang="en-US" altLang="zh-CN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- </a:t>
            </a:r>
            <a:r>
              <a:rPr lang="zh-CN" alt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轨迹安全检查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C8F09EC-7930-079C-2FBA-F48443F48BBD}"/>
              </a:ext>
            </a:extLst>
          </p:cNvPr>
          <p:cNvSpPr txBox="1"/>
          <p:nvPr/>
        </p:nvSpPr>
        <p:spPr>
          <a:xfrm>
            <a:off x="1172631" y="4989011"/>
            <a:ext cx="44534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PolyQPGeneration - </a:t>
            </a:r>
            <a:r>
              <a:rPr lang="zh-CN" alt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生成多项式轨迹</a:t>
            </a:r>
            <a:endParaRPr lang="en-US" altLang="zh-CN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altLang="zh-CN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getPosPoly</a:t>
            </a:r>
            <a:r>
              <a:rPr lang="en-US" altLang="zh-CN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- </a:t>
            </a:r>
            <a:r>
              <a:rPr lang="zh-CN" alt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获取多项式轨迹位置</a:t>
            </a:r>
            <a:endParaRPr lang="en-US" altLang="zh-CN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altLang="zh-CN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getVelPoly</a:t>
            </a:r>
            <a:r>
              <a:rPr lang="en-US" altLang="zh-CN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- </a:t>
            </a:r>
            <a:r>
              <a:rPr lang="zh-CN" alt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获取多项式轨迹速度</a:t>
            </a:r>
            <a:endParaRPr lang="en-US" altLang="zh-CN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77CDFD2-2B2D-87F3-D217-DF533ED33CD2}"/>
              </a:ext>
            </a:extLst>
          </p:cNvPr>
          <p:cNvSpPr txBox="1"/>
          <p:nvPr/>
        </p:nvSpPr>
        <p:spPr>
          <a:xfrm>
            <a:off x="7611534" y="2181614"/>
            <a:ext cx="2362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b="0" i="0" dirty="0">
                <a:solidFill>
                  <a:schemeClr val="bg1"/>
                </a:solidFill>
                <a:effectLst/>
                <a:latin typeface="MiSans Demibold" panose="00000700000000000000" pitchFamily="2" charset="-122"/>
                <a:ea typeface="MiSans Demibold" panose="00000700000000000000" pitchFamily="2" charset="-122"/>
              </a:rPr>
              <a:t>函数调用</a:t>
            </a:r>
            <a:endParaRPr lang="zh-CN" altLang="en-US" dirty="0">
              <a:solidFill>
                <a:schemeClr val="bg1"/>
              </a:solidFill>
              <a:latin typeface="MiSans Demibold" panose="00000700000000000000" pitchFamily="2" charset="-122"/>
              <a:ea typeface="MiSans Demibold" panose="00000700000000000000" pitchFamily="2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738BAC3-FEC0-836B-4430-BAD0D49EE2ED}"/>
              </a:ext>
            </a:extLst>
          </p:cNvPr>
          <p:cNvSpPr txBox="1"/>
          <p:nvPr/>
        </p:nvSpPr>
        <p:spPr>
          <a:xfrm>
            <a:off x="6426198" y="2706188"/>
            <a:ext cx="473287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b="0" i="0" dirty="0">
                <a:solidFill>
                  <a:schemeClr val="bg1"/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trajGeneration 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轨迹生成</a:t>
            </a:r>
            <a:endParaRPr lang="en-US" altLang="zh-CN" b="0" i="0" dirty="0">
              <a:solidFill>
                <a:schemeClr val="bg1"/>
              </a:solidFill>
              <a:effectLst/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ctr"/>
            <a:r>
              <a:rPr lang="zh-CN" altLang="en-US" sz="16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调用 </a:t>
            </a:r>
            <a:r>
              <a:rPr lang="en-US" altLang="zh-CN" sz="1600" b="0" i="0" dirty="0" err="1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AstarGraphSearch</a:t>
            </a:r>
            <a:r>
              <a:rPr lang="en-US" altLang="zh-CN" sz="16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, </a:t>
            </a:r>
            <a:r>
              <a:rPr lang="en-US" altLang="zh-CN" sz="1600" b="0" i="0" dirty="0" err="1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getPath</a:t>
            </a:r>
            <a:r>
              <a:rPr lang="en-US" altLang="zh-CN" sz="16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, </a:t>
            </a:r>
            <a:r>
              <a:rPr lang="en-US" altLang="zh-CN" sz="1600" b="0" i="0" dirty="0" err="1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pathSimplify</a:t>
            </a:r>
            <a:endParaRPr lang="en-US" altLang="zh-CN" sz="1600" b="0" i="0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↓</a:t>
            </a:r>
            <a:endParaRPr lang="en-US" altLang="zh-CN" b="0" i="0" dirty="0">
              <a:solidFill>
                <a:schemeClr val="bg1"/>
              </a:solidFill>
              <a:effectLst/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ctr"/>
            <a:r>
              <a:rPr lang="en-US" altLang="zh-CN" b="0" i="0" dirty="0" err="1">
                <a:solidFill>
                  <a:schemeClr val="bg1"/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trajOptimization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 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轨迹优化</a:t>
            </a:r>
            <a:endParaRPr lang="en-US" altLang="zh-CN" dirty="0">
              <a:solidFill>
                <a:schemeClr val="bg1"/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ctr"/>
            <a:r>
              <a:rPr lang="zh-CN" altLang="en-US" sz="16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调用 </a:t>
            </a:r>
            <a:r>
              <a:rPr lang="en-US" altLang="zh-CN" sz="16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PolyQPGeneration, </a:t>
            </a:r>
            <a:r>
              <a:rPr lang="en-US" altLang="zh-CN" sz="1600" b="0" i="0" dirty="0" err="1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safeCheck</a:t>
            </a:r>
            <a:endParaRPr lang="en-US" altLang="zh-CN" sz="1600" b="0" i="0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ctr"/>
            <a:r>
              <a:rPr lang="zh-CN" altLang="en-US" b="0" i="0" dirty="0">
                <a:solidFill>
                  <a:schemeClr val="bg1"/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↓</a:t>
            </a:r>
            <a:endParaRPr lang="en-US" altLang="zh-CN" b="0" i="0" dirty="0">
              <a:solidFill>
                <a:schemeClr val="bg1"/>
              </a:solidFill>
              <a:effectLst/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ctr"/>
            <a:r>
              <a:rPr lang="en-US" altLang="zh-CN" b="0" i="0" dirty="0">
                <a:solidFill>
                  <a:schemeClr val="bg1"/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trajPublish 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发布轨迹</a:t>
            </a:r>
            <a:endParaRPr lang="en-US" altLang="zh-CN" b="0" i="0" dirty="0">
              <a:solidFill>
                <a:schemeClr val="bg1"/>
              </a:solidFill>
              <a:effectLst/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↓</a:t>
            </a:r>
            <a:endParaRPr lang="en-US" altLang="zh-CN" dirty="0">
              <a:solidFill>
                <a:schemeClr val="bg1"/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ctr"/>
            <a:r>
              <a:rPr lang="en-US" altLang="zh-CN" b="0" i="0" dirty="0" err="1">
                <a:solidFill>
                  <a:schemeClr val="bg1"/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visTrajectory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 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可视化轨迹</a:t>
            </a:r>
            <a:endParaRPr lang="en-US" altLang="zh-CN" b="0" i="0" dirty="0">
              <a:solidFill>
                <a:schemeClr val="bg1"/>
              </a:solidFill>
              <a:effectLst/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ctr"/>
            <a:r>
              <a:rPr lang="zh-CN" altLang="en-US" b="0" i="0" dirty="0">
                <a:solidFill>
                  <a:schemeClr val="bg1"/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↓</a:t>
            </a:r>
            <a:endParaRPr lang="en-US" altLang="zh-CN" b="0" i="0" dirty="0">
              <a:solidFill>
                <a:schemeClr val="bg1"/>
              </a:solidFill>
              <a:effectLst/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ctr"/>
            <a:r>
              <a:rPr lang="en-US" altLang="zh-CN" b="0" i="0" dirty="0" err="1">
                <a:solidFill>
                  <a:schemeClr val="bg1"/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visPath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 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可视化路径</a:t>
            </a:r>
            <a:endParaRPr lang="zh-CN" altLang="en-US" dirty="0">
              <a:solidFill>
                <a:schemeClr val="bg1"/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1818619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30923AD-4365-1758-706A-995BD32238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程序分析 </a:t>
            </a:r>
            <a:r>
              <a:rPr lang="en-US" altLang="zh-CN" dirty="0"/>
              <a:t>- A*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7003155-66EE-D02F-F49E-1171EC662D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000" y="2122640"/>
            <a:ext cx="8460000" cy="34228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780417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30923AD-4365-1758-706A-995BD32238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程序分析 </a:t>
            </a:r>
            <a:r>
              <a:rPr lang="en-US" altLang="zh-CN" dirty="0"/>
              <a:t>- A*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BD15F54-6DE3-8BCA-B843-69905B5ED10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58775"/>
          <a:stretch/>
        </p:blipFill>
        <p:spPr bwMode="auto">
          <a:xfrm>
            <a:off x="1866000" y="1542554"/>
            <a:ext cx="8460000" cy="53154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319913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30923AD-4365-1758-706A-995BD32238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程序分析 </a:t>
            </a:r>
            <a:r>
              <a:rPr lang="en-US" altLang="zh-CN" dirty="0"/>
              <a:t>- RDP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A53002F-8BF6-793C-AE78-9DF58215083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143"/>
          <a:stretch/>
        </p:blipFill>
        <p:spPr bwMode="auto">
          <a:xfrm>
            <a:off x="1866000" y="1622610"/>
            <a:ext cx="8460000" cy="52353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151439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30923AD-4365-1758-706A-995BD32238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程序分析 </a:t>
            </a:r>
            <a:r>
              <a:rPr lang="en-US" altLang="zh-CN" dirty="0"/>
              <a:t>- Minisnap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BDDA1E2-8FB7-3E64-1DA3-2C6502D95AB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000" y="2090654"/>
            <a:ext cx="8460000" cy="333265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3864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30923AD-4365-1758-706A-995BD32238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程序分析 </a:t>
            </a:r>
            <a:r>
              <a:rPr lang="en-US" altLang="zh-CN" dirty="0"/>
              <a:t>- Minisnap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D572F01-512B-EE15-B831-911111CBAA5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000" y="1912874"/>
            <a:ext cx="8460000" cy="41534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08125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30923AD-4365-1758-706A-995BD32238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程序分析 </a:t>
            </a:r>
            <a:r>
              <a:rPr lang="en-US" altLang="zh-CN" dirty="0"/>
              <a:t>- Minisnap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CF0715E-0258-252B-0314-587A935E6FD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" b="20675"/>
          <a:stretch/>
        </p:blipFill>
        <p:spPr bwMode="auto">
          <a:xfrm>
            <a:off x="1866000" y="1731917"/>
            <a:ext cx="8460000" cy="51260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21571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945BCBA3-B1C2-B00C-7537-3EC8ACF4EBA5}"/>
              </a:ext>
            </a:extLst>
          </p:cNvPr>
          <p:cNvGrpSpPr/>
          <p:nvPr/>
        </p:nvGrpSpPr>
        <p:grpSpPr>
          <a:xfrm>
            <a:off x="5672173" y="2828000"/>
            <a:ext cx="5322416" cy="3796657"/>
            <a:chOff x="1866563" y="901452"/>
            <a:chExt cx="8312964" cy="5929914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1ADDC26D-2018-AA2E-147E-A3ECA87927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030"/>
            <a:stretch/>
          </p:blipFill>
          <p:spPr bwMode="auto">
            <a:xfrm>
              <a:off x="3391980" y="2193962"/>
              <a:ext cx="5294842" cy="348774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0CE4C238-7F1D-A807-140A-DDD780E1A0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66563" y="901452"/>
              <a:ext cx="8312964" cy="5929914"/>
            </a:xfrm>
            <a:prstGeom prst="rect">
              <a:avLst/>
            </a:prstGeom>
          </p:spPr>
        </p:pic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823F9EC8-01AB-2D3E-6CFB-35C08AE24F94}"/>
              </a:ext>
            </a:extLst>
          </p:cNvPr>
          <p:cNvGrpSpPr/>
          <p:nvPr/>
        </p:nvGrpSpPr>
        <p:grpSpPr>
          <a:xfrm>
            <a:off x="544992" y="1462107"/>
            <a:ext cx="7894927" cy="4910645"/>
            <a:chOff x="1103510" y="1068559"/>
            <a:chExt cx="7894927" cy="4910645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BF21649-077B-AC20-2CB8-A554C05FD6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590" t="21732" r="11775" b="9877"/>
            <a:stretch/>
          </p:blipFill>
          <p:spPr bwMode="auto">
            <a:xfrm>
              <a:off x="2583891" y="1633709"/>
              <a:ext cx="4934163" cy="3121412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772296A0-B364-A565-43A8-C3A3D2AD41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03510" y="1068559"/>
              <a:ext cx="7894927" cy="4910645"/>
            </a:xfrm>
            <a:prstGeom prst="rect">
              <a:avLst/>
            </a:prstGeom>
          </p:spPr>
        </p:pic>
      </p:grp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F91D2B8-1EBA-C104-FB71-C3A91ACA06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实验结果</a:t>
            </a:r>
          </a:p>
        </p:txBody>
      </p:sp>
      <p:sp>
        <p:nvSpPr>
          <p:cNvPr id="11" name="弧形 10">
            <a:extLst>
              <a:ext uri="{FF2B5EF4-FFF2-40B4-BE49-F238E27FC236}">
                <a16:creationId xmlns:a16="http://schemas.microsoft.com/office/drawing/2014/main" id="{ABE406AC-58BE-FF62-0972-480D77C5BBB4}"/>
              </a:ext>
            </a:extLst>
          </p:cNvPr>
          <p:cNvSpPr/>
          <p:nvPr/>
        </p:nvSpPr>
        <p:spPr>
          <a:xfrm>
            <a:off x="7569215" y="2326208"/>
            <a:ext cx="2697120" cy="2399010"/>
          </a:xfrm>
          <a:prstGeom prst="arc">
            <a:avLst>
              <a:gd name="adj1" fmla="val 11967239"/>
              <a:gd name="adj2" fmla="val 15152891"/>
            </a:avLst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C03F00E-7C94-5681-1F24-4F76F2900FC4}"/>
              </a:ext>
            </a:extLst>
          </p:cNvPr>
          <p:cNvSpPr txBox="1"/>
          <p:nvPr/>
        </p:nvSpPr>
        <p:spPr>
          <a:xfrm>
            <a:off x="8343853" y="2061016"/>
            <a:ext cx="28419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accent1">
                    <a:lumMod val="75000"/>
                  </a:schemeClr>
                </a:solidFill>
                <a:latin typeface="书体坊赵九江钢笔行书" panose="03000509000000000000" pitchFamily="65" charset="-122"/>
                <a:ea typeface="书体坊赵九江钢笔行书" panose="03000509000000000000" pitchFamily="65" charset="-122"/>
              </a:rPr>
              <a:t>程序运行成功</a:t>
            </a:r>
          </a:p>
        </p:txBody>
      </p:sp>
    </p:spTree>
    <p:extLst>
      <p:ext uri="{BB962C8B-B14F-4D97-AF65-F5344CB8AC3E}">
        <p14:creationId xmlns:p14="http://schemas.microsoft.com/office/powerpoint/2010/main" val="5821995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146BD93-8303-F7C3-3824-D43AD70D1B88}"/>
              </a:ext>
            </a:extLst>
          </p:cNvPr>
          <p:cNvSpPr txBox="1"/>
          <p:nvPr/>
        </p:nvSpPr>
        <p:spPr>
          <a:xfrm>
            <a:off x="1892424" y="1859340"/>
            <a:ext cx="84071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9600" dirty="0">
                <a:solidFill>
                  <a:schemeClr val="accent1">
                    <a:lumMod val="75000"/>
                  </a:schemeClr>
                </a:solidFill>
                <a:latin typeface="腾讯体" panose="02010600010101010101" pitchFamily="2" charset="-122"/>
                <a:ea typeface="腾讯体" panose="02010600010101010101" pitchFamily="2" charset="-122"/>
              </a:rPr>
              <a:t>欢迎批评指正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9AB4959-83FC-5C8C-8A2F-B65370DFC591}"/>
              </a:ext>
            </a:extLst>
          </p:cNvPr>
          <p:cNvSpPr txBox="1"/>
          <p:nvPr/>
        </p:nvSpPr>
        <p:spPr>
          <a:xfrm>
            <a:off x="3006564" y="3429000"/>
            <a:ext cx="61788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Criticism and correction are welcome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1360547-EAEF-1063-4D82-8AB89F72BE38}"/>
              </a:ext>
            </a:extLst>
          </p:cNvPr>
          <p:cNvSpPr txBox="1"/>
          <p:nvPr/>
        </p:nvSpPr>
        <p:spPr>
          <a:xfrm>
            <a:off x="4198405" y="5354473"/>
            <a:ext cx="3795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小组成员：刘文辉 张文泰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EBC90BA-8FA3-E8CA-3D79-7AA906A0D257}"/>
              </a:ext>
            </a:extLst>
          </p:cNvPr>
          <p:cNvSpPr txBox="1"/>
          <p:nvPr/>
        </p:nvSpPr>
        <p:spPr>
          <a:xfrm>
            <a:off x="4766199" y="5866368"/>
            <a:ext cx="2659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2024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年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5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月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30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4099801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8574E2D-D65C-D193-E42C-B92ECBBB99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实验原理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907D07A-23F2-C06C-236F-756B991898F2}"/>
              </a:ext>
            </a:extLst>
          </p:cNvPr>
          <p:cNvSpPr txBox="1"/>
          <p:nvPr/>
        </p:nvSpPr>
        <p:spPr>
          <a:xfrm>
            <a:off x="666750" y="1827091"/>
            <a:ext cx="10858499" cy="8783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60000" algn="l">
              <a:lnSpc>
                <a:spcPct val="150000"/>
              </a:lnSpc>
            </a:pPr>
            <a:r>
              <a:rPr lang="en-US" altLang="zh-CN" b="0" i="0" dirty="0"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A*</a:t>
            </a:r>
            <a:r>
              <a:rPr lang="zh-CN" altLang="en-US" b="0" i="0" dirty="0"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算法是一种</a:t>
            </a:r>
            <a:r>
              <a:rPr lang="zh-CN" altLang="en-US" b="0" i="0" dirty="0">
                <a:effectLst/>
                <a:latin typeface="MiSans Demibold" panose="00000700000000000000" pitchFamily="2" charset="-122"/>
                <a:ea typeface="MiSans Demibold" panose="00000700000000000000" pitchFamily="2" charset="-122"/>
              </a:rPr>
              <a:t>启发式的搜索算法</a:t>
            </a:r>
            <a:r>
              <a:rPr lang="zh-CN" altLang="en-US" b="0" i="0" dirty="0"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，它是基于深度优先算法</a:t>
            </a:r>
            <a:r>
              <a:rPr lang="en-US" altLang="zh-CN" b="0" i="0" dirty="0"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(Depth First Search, DFS)</a:t>
            </a:r>
            <a:r>
              <a:rPr lang="zh-CN" altLang="en-US" b="0" i="0" dirty="0"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和广度优先算法</a:t>
            </a:r>
            <a:r>
              <a:rPr lang="en-US" altLang="zh-CN" b="0" i="0" dirty="0"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(Breadth First Search, BFS)</a:t>
            </a:r>
            <a:r>
              <a:rPr lang="zh-CN" altLang="en-US" b="0" i="0" dirty="0"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的一种融合算法，按照一定原则确定如何选取下一个结点。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07A0D951-6DC1-0212-AF4B-562A1A45A050}"/>
                  </a:ext>
                </a:extLst>
              </p:cNvPr>
              <p:cNvSpPr txBox="1"/>
              <p:nvPr/>
            </p:nvSpPr>
            <p:spPr>
              <a:xfrm>
                <a:off x="1816098" y="4284879"/>
                <a:ext cx="380788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altLang="zh-CN" b="0" i="1" dirty="0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pt-BR" altLang="zh-CN" b="0" i="1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pt-BR" altLang="zh-CN" b="0" i="1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pt-BR" altLang="zh-CN" b="0" i="1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pt-BR" altLang="zh-CN" b="0" i="1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pt-BR" altLang="zh-CN" b="0" i="1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pt-BR" altLang="zh-CN" b="0" i="1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pt-BR" altLang="zh-CN" b="0" i="1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)+</m:t>
                      </m:r>
                      <m:r>
                        <a:rPr lang="pt-BR" altLang="zh-CN" b="0" i="1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pt-BR" altLang="zh-CN" b="0" i="1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pt-BR" altLang="zh-CN" b="0" i="1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pt-BR" altLang="zh-CN" b="0" i="1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07A0D951-6DC1-0212-AF4B-562A1A45A0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16098" y="4284879"/>
                <a:ext cx="3807884" cy="369332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文本框 7">
            <a:extLst>
              <a:ext uri="{FF2B5EF4-FFF2-40B4-BE49-F238E27FC236}">
                <a16:creationId xmlns:a16="http://schemas.microsoft.com/office/drawing/2014/main" id="{038788D1-F5C2-6392-7560-BF5BB06DB4F1}"/>
              </a:ext>
            </a:extLst>
          </p:cNvPr>
          <p:cNvSpPr txBox="1"/>
          <p:nvPr/>
        </p:nvSpPr>
        <p:spPr>
          <a:xfrm>
            <a:off x="853015" y="4844453"/>
            <a:ext cx="5429250" cy="1293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dirty="0">
                <a:latin typeface="MiSans Normal" panose="00000500000000000000" pitchFamily="2" charset="-122"/>
                <a:ea typeface="MiSans Normal" panose="00000500000000000000" pitchFamily="2" charset="-122"/>
              </a:rPr>
              <a:t>f(n) </a:t>
            </a:r>
            <a:r>
              <a:rPr lang="zh-CN" altLang="en-US" dirty="0">
                <a:latin typeface="MiSans Normal" panose="00000500000000000000" pitchFamily="2" charset="-122"/>
                <a:ea typeface="MiSans Normal" panose="00000500000000000000" pitchFamily="2" charset="-122"/>
              </a:rPr>
              <a:t>：从初始状态经状态</a:t>
            </a:r>
            <a:r>
              <a:rPr lang="en-US" altLang="zh-CN" dirty="0">
                <a:latin typeface="MiSans Normal" panose="00000500000000000000" pitchFamily="2" charset="-122"/>
                <a:ea typeface="MiSans Normal" panose="00000500000000000000" pitchFamily="2" charset="-122"/>
              </a:rPr>
              <a:t>n</a:t>
            </a:r>
            <a:r>
              <a:rPr lang="zh-CN" altLang="en-US" dirty="0">
                <a:latin typeface="MiSans Normal" panose="00000500000000000000" pitchFamily="2" charset="-122"/>
                <a:ea typeface="MiSans Normal" panose="00000500000000000000" pitchFamily="2" charset="-122"/>
              </a:rPr>
              <a:t>到目标状态的代价估计</a:t>
            </a:r>
            <a:endParaRPr lang="en-US" altLang="zh-CN" dirty="0"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dirty="0">
                <a:latin typeface="MiSans Normal" panose="00000500000000000000" pitchFamily="2" charset="-122"/>
                <a:ea typeface="MiSans Normal" panose="00000500000000000000" pitchFamily="2" charset="-122"/>
              </a:rPr>
              <a:t>g(n) </a:t>
            </a:r>
            <a:r>
              <a:rPr lang="zh-CN" altLang="en-US" dirty="0">
                <a:latin typeface="MiSans Normal" panose="00000500000000000000" pitchFamily="2" charset="-122"/>
                <a:ea typeface="MiSans Normal" panose="00000500000000000000" pitchFamily="2" charset="-122"/>
              </a:rPr>
              <a:t>：从初始状态到状态</a:t>
            </a:r>
            <a:r>
              <a:rPr lang="en-US" altLang="zh-CN" dirty="0">
                <a:latin typeface="MiSans Normal" panose="00000500000000000000" pitchFamily="2" charset="-122"/>
                <a:ea typeface="MiSans Normal" panose="00000500000000000000" pitchFamily="2" charset="-122"/>
              </a:rPr>
              <a:t>n</a:t>
            </a:r>
            <a:r>
              <a:rPr lang="zh-CN" altLang="en-US" dirty="0">
                <a:latin typeface="MiSans Normal" panose="00000500000000000000" pitchFamily="2" charset="-122"/>
                <a:ea typeface="MiSans Normal" panose="00000500000000000000" pitchFamily="2" charset="-122"/>
              </a:rPr>
              <a:t>的实际代价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dirty="0">
                <a:latin typeface="MiSans Normal" panose="00000500000000000000" pitchFamily="2" charset="-122"/>
                <a:ea typeface="MiSans Normal" panose="00000500000000000000" pitchFamily="2" charset="-122"/>
              </a:rPr>
              <a:t>h(n) </a:t>
            </a:r>
            <a:r>
              <a:rPr lang="zh-CN" altLang="en-US" dirty="0">
                <a:latin typeface="MiSans Normal" panose="00000500000000000000" pitchFamily="2" charset="-122"/>
                <a:ea typeface="MiSans Normal" panose="00000500000000000000" pitchFamily="2" charset="-122"/>
              </a:rPr>
              <a:t>：从状态</a:t>
            </a:r>
            <a:r>
              <a:rPr lang="en-US" altLang="zh-CN" dirty="0">
                <a:latin typeface="MiSans Normal" panose="00000500000000000000" pitchFamily="2" charset="-122"/>
                <a:ea typeface="MiSans Normal" panose="00000500000000000000" pitchFamily="2" charset="-122"/>
              </a:rPr>
              <a:t>n</a:t>
            </a:r>
            <a:r>
              <a:rPr lang="zh-CN" altLang="en-US" dirty="0">
                <a:latin typeface="MiSans Normal" panose="00000500000000000000" pitchFamily="2" charset="-122"/>
                <a:ea typeface="MiSans Normal" panose="00000500000000000000" pitchFamily="2" charset="-122"/>
              </a:rPr>
              <a:t>到目标状态的最佳路径的估计代价</a:t>
            </a:r>
          </a:p>
        </p:txBody>
      </p:sp>
      <p:sp>
        <p:nvSpPr>
          <p:cNvPr id="9" name="文本占位符 3">
            <a:extLst>
              <a:ext uri="{FF2B5EF4-FFF2-40B4-BE49-F238E27FC236}">
                <a16:creationId xmlns:a16="http://schemas.microsoft.com/office/drawing/2014/main" id="{6AA48EDA-C5AF-A2EF-2537-D0B8CF3140BF}"/>
              </a:ext>
            </a:extLst>
          </p:cNvPr>
          <p:cNvSpPr txBox="1">
            <a:spLocks/>
          </p:cNvSpPr>
          <p:nvPr/>
        </p:nvSpPr>
        <p:spPr>
          <a:xfrm>
            <a:off x="846665" y="3433233"/>
            <a:ext cx="4700587" cy="5651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3600" kern="1200">
                <a:solidFill>
                  <a:schemeClr val="accent1">
                    <a:lumMod val="75000"/>
                  </a:schemeClr>
                </a:solidFill>
                <a:latin typeface="MiSans Semibold" panose="00000700000000000000" pitchFamily="2" charset="-122"/>
                <a:ea typeface="MiSans Semibold" panose="00000700000000000000" pitchFamily="2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/>
              <a:t>一个路径优劣评价公式</a:t>
            </a:r>
          </a:p>
        </p:txBody>
      </p:sp>
      <p:sp>
        <p:nvSpPr>
          <p:cNvPr id="10" name="文本占位符 3">
            <a:extLst>
              <a:ext uri="{FF2B5EF4-FFF2-40B4-BE49-F238E27FC236}">
                <a16:creationId xmlns:a16="http://schemas.microsoft.com/office/drawing/2014/main" id="{F6AA05BD-AD4F-ABCD-16E0-5DBA7D80DAFB}"/>
              </a:ext>
            </a:extLst>
          </p:cNvPr>
          <p:cNvSpPr txBox="1">
            <a:spLocks/>
          </p:cNvSpPr>
          <p:nvPr/>
        </p:nvSpPr>
        <p:spPr>
          <a:xfrm>
            <a:off x="6644750" y="3429000"/>
            <a:ext cx="4700587" cy="5651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3600" kern="1200">
                <a:solidFill>
                  <a:schemeClr val="accent1">
                    <a:lumMod val="75000"/>
                  </a:schemeClr>
                </a:solidFill>
                <a:latin typeface="MiSans Semibold" panose="00000700000000000000" pitchFamily="2" charset="-122"/>
                <a:ea typeface="MiSans Semibold" panose="00000700000000000000" pitchFamily="2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/>
              <a:t>两个需要维护的状态表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0691F11-5FE2-5C29-110B-67C9EEF54568}"/>
              </a:ext>
            </a:extLst>
          </p:cNvPr>
          <p:cNvSpPr txBox="1"/>
          <p:nvPr/>
        </p:nvSpPr>
        <p:spPr>
          <a:xfrm>
            <a:off x="6644751" y="4840220"/>
            <a:ext cx="5429249" cy="8783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dirty="0" err="1">
                <a:latin typeface="MiSans Normal" panose="00000500000000000000" pitchFamily="2" charset="-122"/>
                <a:ea typeface="MiSans Normal" panose="00000500000000000000" pitchFamily="2" charset="-122"/>
              </a:rPr>
              <a:t>openList</a:t>
            </a:r>
            <a:r>
              <a:rPr lang="zh-CN" altLang="en-US" dirty="0">
                <a:latin typeface="MiSans Normal" panose="00000500000000000000" pitchFamily="2" charset="-122"/>
                <a:ea typeface="MiSans Normal" panose="00000500000000000000" pitchFamily="2" charset="-122"/>
              </a:rPr>
              <a:t>表由待考察的节点组成</a:t>
            </a:r>
            <a:endParaRPr lang="en-US" altLang="zh-CN" dirty="0"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dirty="0" err="1">
                <a:latin typeface="MiSans Normal" panose="00000500000000000000" pitchFamily="2" charset="-122"/>
                <a:ea typeface="MiSans Normal" panose="00000500000000000000" pitchFamily="2" charset="-122"/>
              </a:rPr>
              <a:t>closeList</a:t>
            </a:r>
            <a:r>
              <a:rPr lang="zh-CN" altLang="en-US" dirty="0">
                <a:latin typeface="MiSans Normal" panose="00000500000000000000" pitchFamily="2" charset="-122"/>
                <a:ea typeface="MiSans Normal" panose="00000500000000000000" pitchFamily="2" charset="-122"/>
              </a:rPr>
              <a:t>表由已经考察过的节点组成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7AE53D8D-CE8E-C219-B690-3A9FA1D7857A}"/>
                  </a:ext>
                </a:extLst>
              </p:cNvPr>
              <p:cNvSpPr txBox="1"/>
              <p:nvPr/>
            </p:nvSpPr>
            <p:spPr>
              <a:xfrm>
                <a:off x="7880885" y="4280646"/>
                <a:ext cx="28321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dirty="0" smtClean="0">
                          <a:latin typeface="Cambria Math" panose="02040503050406030204" pitchFamily="18" charset="0"/>
                        </a:rPr>
                        <m:t>𝑜𝑝𝑒𝑛𝐿𝑖𝑠𝑡</m:t>
                      </m:r>
                      <m:r>
                        <a:rPr lang="zh-CN" alt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i="1" dirty="0" smtClean="0">
                          <a:latin typeface="Cambria Math" panose="02040503050406030204" pitchFamily="18" charset="0"/>
                        </a:rPr>
                        <m:t>&amp; </m:t>
                      </m:r>
                      <m:r>
                        <a:rPr lang="en-US" altLang="zh-CN" i="1" dirty="0" err="1" smtClean="0">
                          <a:latin typeface="Cambria Math" panose="02040503050406030204" pitchFamily="18" charset="0"/>
                        </a:rPr>
                        <m:t>𝑐𝑙𝑜𝑠𝑒𝐿𝑖𝑠𝑡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7AE53D8D-CE8E-C219-B690-3A9FA1D785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0885" y="4280646"/>
                <a:ext cx="2832100" cy="369332"/>
              </a:xfrm>
              <a:prstGeom prst="rect">
                <a:avLst/>
              </a:prstGeom>
              <a:blipFill>
                <a:blip r:embed="rId4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43396859-5228-52CC-05A1-485309F96403}"/>
              </a:ext>
            </a:extLst>
          </p:cNvPr>
          <p:cNvCxnSpPr/>
          <p:nvPr/>
        </p:nvCxnSpPr>
        <p:spPr>
          <a:xfrm>
            <a:off x="6434666" y="3433233"/>
            <a:ext cx="0" cy="27051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5499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51">
            <a:extLst>
              <a:ext uri="{FF2B5EF4-FFF2-40B4-BE49-F238E27FC236}">
                <a16:creationId xmlns:a16="http://schemas.microsoft.com/office/drawing/2014/main" id="{2E49711D-EA96-7829-79F0-A5F62488CFD3}"/>
              </a:ext>
            </a:extLst>
          </p:cNvPr>
          <p:cNvGrpSpPr/>
          <p:nvPr/>
        </p:nvGrpSpPr>
        <p:grpSpPr>
          <a:xfrm>
            <a:off x="9389767" y="3239115"/>
            <a:ext cx="1780583" cy="2849865"/>
            <a:chOff x="1012417" y="3352800"/>
            <a:chExt cx="1780583" cy="2849865"/>
          </a:xfrm>
        </p:grpSpPr>
        <p:sp>
          <p:nvSpPr>
            <p:cNvPr id="53" name="矩形: 圆角 52">
              <a:extLst>
                <a:ext uri="{FF2B5EF4-FFF2-40B4-BE49-F238E27FC236}">
                  <a16:creationId xmlns:a16="http://schemas.microsoft.com/office/drawing/2014/main" id="{ACB5DD1E-7003-EABB-43C6-334E49917ED8}"/>
                </a:ext>
              </a:extLst>
            </p:cNvPr>
            <p:cNvSpPr/>
            <p:nvPr/>
          </p:nvSpPr>
          <p:spPr>
            <a:xfrm>
              <a:off x="1012417" y="3352800"/>
              <a:ext cx="1780583" cy="2849865"/>
            </a:xfrm>
            <a:prstGeom prst="roundRect">
              <a:avLst>
                <a:gd name="adj" fmla="val 5964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>
              <a:outerShdw blurRad="241300" sx="102000" sy="102000" algn="ctr" rotWithShape="0">
                <a:schemeClr val="accent1">
                  <a:alpha val="17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Roboto Light" panose="02000000000000000000" pitchFamily="2" charset="0"/>
                <a:ea typeface="思源黑体 CN Normal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029BC9CB-06BB-10D8-5CC0-EDF2ABB8CF9B}"/>
                </a:ext>
              </a:extLst>
            </p:cNvPr>
            <p:cNvSpPr txBox="1"/>
            <p:nvPr/>
          </p:nvSpPr>
          <p:spPr>
            <a:xfrm>
              <a:off x="1025786" y="3616517"/>
              <a:ext cx="17538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b="1" i="0" dirty="0">
                  <a:solidFill>
                    <a:schemeClr val="accent1">
                      <a:lumMod val="75000"/>
                    </a:schemeClr>
                  </a:solidFill>
                  <a:effectLst/>
                  <a:latin typeface="MiSans Demibold" panose="00000700000000000000" pitchFamily="2" charset="-122"/>
                  <a:ea typeface="MiSans Demibold" panose="00000700000000000000" pitchFamily="2" charset="-122"/>
                </a:rPr>
                <a:t>求解优化问题</a:t>
              </a:r>
              <a:endParaRPr lang="zh-CN" altLang="en-US" sz="2000" dirty="0">
                <a:solidFill>
                  <a:schemeClr val="accent1">
                    <a:lumMod val="75000"/>
                  </a:schemeClr>
                </a:solidFill>
                <a:latin typeface="MiSans Demibold" panose="00000700000000000000" pitchFamily="2" charset="-122"/>
                <a:ea typeface="MiSans Demibold" panose="00000700000000000000" pitchFamily="2" charset="-122"/>
              </a:endParaRP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5192DD0D-04DC-49B7-226A-6FCA4A42F6B2}"/>
                </a:ext>
              </a:extLst>
            </p:cNvPr>
            <p:cNvSpPr txBox="1"/>
            <p:nvPr/>
          </p:nvSpPr>
          <p:spPr>
            <a:xfrm>
              <a:off x="1126023" y="4192108"/>
              <a:ext cx="1553370" cy="18158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b="0" i="0" dirty="0">
                  <a:solidFill>
                    <a:schemeClr val="bg2">
                      <a:lumMod val="25000"/>
                    </a:schemeClr>
                  </a:solidFill>
                  <a:effectLst/>
                  <a:latin typeface="MiSans Normal" panose="00000500000000000000" pitchFamily="2" charset="-122"/>
                  <a:ea typeface="MiSans Normal" panose="00000500000000000000" pitchFamily="2" charset="-122"/>
                </a:rPr>
                <a:t>把问题转换成数学优化问题并用专门的算法来求解。最终找到一组多项式系数，使路径尽量平滑。</a:t>
              </a:r>
              <a:endPara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endParaRPr>
            </a:p>
          </p:txBody>
        </p: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C3CE53EC-1537-81D4-C0D3-3881EFA7A355}"/>
                </a:ext>
              </a:extLst>
            </p:cNvPr>
            <p:cNvCxnSpPr>
              <a:cxnSpLocks/>
            </p:cNvCxnSpPr>
            <p:nvPr/>
          </p:nvCxnSpPr>
          <p:spPr>
            <a:xfrm>
              <a:off x="1610608" y="4104367"/>
              <a:ext cx="584200" cy="0"/>
            </a:xfrm>
            <a:prstGeom prst="line">
              <a:avLst/>
            </a:prstGeom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B6330B93-7843-47F5-F9DB-7E5F9776914B}"/>
              </a:ext>
            </a:extLst>
          </p:cNvPr>
          <p:cNvGrpSpPr/>
          <p:nvPr/>
        </p:nvGrpSpPr>
        <p:grpSpPr>
          <a:xfrm>
            <a:off x="7299429" y="3239115"/>
            <a:ext cx="1780583" cy="2849865"/>
            <a:chOff x="1012417" y="3352800"/>
            <a:chExt cx="1780583" cy="2849865"/>
          </a:xfrm>
        </p:grpSpPr>
        <p:sp>
          <p:nvSpPr>
            <p:cNvPr id="48" name="矩形: 圆角 47">
              <a:extLst>
                <a:ext uri="{FF2B5EF4-FFF2-40B4-BE49-F238E27FC236}">
                  <a16:creationId xmlns:a16="http://schemas.microsoft.com/office/drawing/2014/main" id="{4C385F10-CF8D-F2CD-F698-A703989D6CB2}"/>
                </a:ext>
              </a:extLst>
            </p:cNvPr>
            <p:cNvSpPr/>
            <p:nvPr/>
          </p:nvSpPr>
          <p:spPr>
            <a:xfrm>
              <a:off x="1012417" y="3352800"/>
              <a:ext cx="1780583" cy="2849865"/>
            </a:xfrm>
            <a:prstGeom prst="roundRect">
              <a:avLst>
                <a:gd name="adj" fmla="val 5964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>
              <a:outerShdw blurRad="241300" sx="102000" sy="102000" algn="ctr" rotWithShape="0">
                <a:schemeClr val="accent1">
                  <a:alpha val="17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Roboto Light" panose="02000000000000000000" pitchFamily="2" charset="0"/>
                <a:ea typeface="思源黑体 CN Normal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826336F1-4BDC-040E-5545-ADC3A6CC3D4E}"/>
                </a:ext>
              </a:extLst>
            </p:cNvPr>
            <p:cNvSpPr txBox="1"/>
            <p:nvPr/>
          </p:nvSpPr>
          <p:spPr>
            <a:xfrm>
              <a:off x="1152762" y="3616517"/>
              <a:ext cx="149989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b="1" i="0" dirty="0">
                  <a:solidFill>
                    <a:schemeClr val="accent1">
                      <a:lumMod val="75000"/>
                    </a:schemeClr>
                  </a:solidFill>
                  <a:effectLst/>
                  <a:latin typeface="MiSans Demibold" panose="00000700000000000000" pitchFamily="2" charset="-122"/>
                  <a:ea typeface="MiSans Demibold" panose="00000700000000000000" pitchFamily="2" charset="-122"/>
                </a:rPr>
                <a:t>设置约束</a:t>
              </a:r>
              <a:endParaRPr lang="zh-CN" altLang="en-US" sz="2000" dirty="0">
                <a:solidFill>
                  <a:schemeClr val="accent1">
                    <a:lumMod val="75000"/>
                  </a:schemeClr>
                </a:solidFill>
                <a:latin typeface="MiSans Demibold" panose="00000700000000000000" pitchFamily="2" charset="-122"/>
                <a:ea typeface="MiSans Demibold" panose="00000700000000000000" pitchFamily="2" charset="-122"/>
              </a:endParaRP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6FAF4F19-E3F6-5FA5-0102-5CB4C4CE74AD}"/>
                </a:ext>
              </a:extLst>
            </p:cNvPr>
            <p:cNvSpPr txBox="1"/>
            <p:nvPr/>
          </p:nvSpPr>
          <p:spPr>
            <a:xfrm>
              <a:off x="1126023" y="4192108"/>
              <a:ext cx="1553370" cy="18158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b="0" i="0" dirty="0">
                  <a:solidFill>
                    <a:schemeClr val="bg2">
                      <a:lumMod val="25000"/>
                    </a:schemeClr>
                  </a:solidFill>
                  <a:effectLst/>
                  <a:latin typeface="MiSans Normal" panose="00000500000000000000" pitchFamily="2" charset="-122"/>
                  <a:ea typeface="MiSans Normal" panose="00000500000000000000" pitchFamily="2" charset="-122"/>
                </a:rPr>
                <a:t>在优化过程中设置约束条件，如必须经过路径上的所有关键点、在起点和终点要符合一定条件等。</a:t>
              </a:r>
              <a:endPara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endParaRPr>
            </a:p>
          </p:txBody>
        </p: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7E25C7D3-109B-DAD2-21D5-EED1048CD266}"/>
                </a:ext>
              </a:extLst>
            </p:cNvPr>
            <p:cNvCxnSpPr>
              <a:cxnSpLocks/>
            </p:cNvCxnSpPr>
            <p:nvPr/>
          </p:nvCxnSpPr>
          <p:spPr>
            <a:xfrm>
              <a:off x="1610608" y="4104367"/>
              <a:ext cx="584200" cy="0"/>
            </a:xfrm>
            <a:prstGeom prst="line">
              <a:avLst/>
            </a:prstGeom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C02BBB69-EABB-D289-85B6-0DDE9BB53777}"/>
              </a:ext>
            </a:extLst>
          </p:cNvPr>
          <p:cNvGrpSpPr/>
          <p:nvPr/>
        </p:nvGrpSpPr>
        <p:grpSpPr>
          <a:xfrm>
            <a:off x="5205708" y="3239115"/>
            <a:ext cx="1780583" cy="2849865"/>
            <a:chOff x="1012417" y="3352800"/>
            <a:chExt cx="1780583" cy="2849865"/>
          </a:xfrm>
        </p:grpSpPr>
        <p:sp>
          <p:nvSpPr>
            <p:cNvPr id="43" name="矩形: 圆角 42">
              <a:extLst>
                <a:ext uri="{FF2B5EF4-FFF2-40B4-BE49-F238E27FC236}">
                  <a16:creationId xmlns:a16="http://schemas.microsoft.com/office/drawing/2014/main" id="{A7C84393-442F-13C5-F864-A0BD66DA89AD}"/>
                </a:ext>
              </a:extLst>
            </p:cNvPr>
            <p:cNvSpPr/>
            <p:nvPr/>
          </p:nvSpPr>
          <p:spPr>
            <a:xfrm>
              <a:off x="1012417" y="3352800"/>
              <a:ext cx="1780583" cy="2849865"/>
            </a:xfrm>
            <a:prstGeom prst="roundRect">
              <a:avLst>
                <a:gd name="adj" fmla="val 5964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>
              <a:outerShdw blurRad="241300" sx="102000" sy="102000" algn="ctr" rotWithShape="0">
                <a:schemeClr val="accent1">
                  <a:alpha val="17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Roboto Light" panose="02000000000000000000" pitchFamily="2" charset="0"/>
                <a:ea typeface="思源黑体 CN Normal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DE725569-621E-E170-6F3E-DDF96808B9B5}"/>
                </a:ext>
              </a:extLst>
            </p:cNvPr>
            <p:cNvSpPr txBox="1"/>
            <p:nvPr/>
          </p:nvSpPr>
          <p:spPr>
            <a:xfrm>
              <a:off x="1152762" y="3616517"/>
              <a:ext cx="149989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b="1" i="0" dirty="0">
                  <a:solidFill>
                    <a:schemeClr val="accent1">
                      <a:lumMod val="75000"/>
                    </a:schemeClr>
                  </a:solidFill>
                  <a:effectLst/>
                  <a:latin typeface="MiSans Demibold" panose="00000700000000000000" pitchFamily="2" charset="-122"/>
                  <a:ea typeface="MiSans Demibold" panose="00000700000000000000" pitchFamily="2" charset="-122"/>
                </a:rPr>
                <a:t>优化目标</a:t>
              </a:r>
              <a:endParaRPr lang="zh-CN" altLang="en-US" sz="2000" dirty="0">
                <a:solidFill>
                  <a:schemeClr val="accent1">
                    <a:lumMod val="75000"/>
                  </a:schemeClr>
                </a:solidFill>
                <a:latin typeface="MiSans Demibold" panose="00000700000000000000" pitchFamily="2" charset="-122"/>
                <a:ea typeface="MiSans Demibold" panose="00000700000000000000" pitchFamily="2" charset="-122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A37FD1A6-9741-C231-934D-F60F24E50AFA}"/>
                </a:ext>
              </a:extLst>
            </p:cNvPr>
            <p:cNvSpPr txBox="1"/>
            <p:nvPr/>
          </p:nvSpPr>
          <p:spPr>
            <a:xfrm>
              <a:off x="1126023" y="4192108"/>
              <a:ext cx="1553370" cy="18158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b="0" i="0" dirty="0">
                  <a:solidFill>
                    <a:schemeClr val="bg2">
                      <a:lumMod val="25000"/>
                    </a:schemeClr>
                  </a:solidFill>
                  <a:effectLst/>
                  <a:latin typeface="MiSans Normal" panose="00000500000000000000" pitchFamily="2" charset="-122"/>
                  <a:ea typeface="MiSans Normal" panose="00000500000000000000" pitchFamily="2" charset="-122"/>
                </a:rPr>
                <a:t>Minisnap</a:t>
              </a:r>
              <a:r>
                <a:rPr lang="zh-CN" altLang="en-US" sz="1600" b="0" i="0" dirty="0">
                  <a:solidFill>
                    <a:schemeClr val="bg2">
                      <a:lumMod val="25000"/>
                    </a:schemeClr>
                  </a:solidFill>
                  <a:effectLst/>
                  <a:latin typeface="MiSans Normal" panose="00000500000000000000" pitchFamily="2" charset="-122"/>
                  <a:ea typeface="MiSans Normal" panose="00000500000000000000" pitchFamily="2" charset="-122"/>
                </a:rPr>
                <a:t>的目标是让这条曲线尽量平滑。具体来说，即希望路径上的加速度变化最小。</a:t>
              </a:r>
              <a:endPara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endParaRPr>
            </a:p>
          </p:txBody>
        </p: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7C7936F6-5ED8-6448-E9C5-E310567B4554}"/>
                </a:ext>
              </a:extLst>
            </p:cNvPr>
            <p:cNvCxnSpPr>
              <a:cxnSpLocks/>
            </p:cNvCxnSpPr>
            <p:nvPr/>
          </p:nvCxnSpPr>
          <p:spPr>
            <a:xfrm>
              <a:off x="1610608" y="4104367"/>
              <a:ext cx="584200" cy="0"/>
            </a:xfrm>
            <a:prstGeom prst="line">
              <a:avLst/>
            </a:prstGeom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05E08423-275A-2A95-4C3D-CD05ED9F7346}"/>
              </a:ext>
            </a:extLst>
          </p:cNvPr>
          <p:cNvGrpSpPr/>
          <p:nvPr/>
        </p:nvGrpSpPr>
        <p:grpSpPr>
          <a:xfrm>
            <a:off x="1012417" y="3239115"/>
            <a:ext cx="1780583" cy="2849865"/>
            <a:chOff x="1012417" y="3352800"/>
            <a:chExt cx="1780583" cy="2849865"/>
          </a:xfrm>
        </p:grpSpPr>
        <p:sp>
          <p:nvSpPr>
            <p:cNvPr id="34" name="矩形: 圆角 33">
              <a:extLst>
                <a:ext uri="{FF2B5EF4-FFF2-40B4-BE49-F238E27FC236}">
                  <a16:creationId xmlns:a16="http://schemas.microsoft.com/office/drawing/2014/main" id="{E8CA76B5-DDBF-4F20-B4A9-1E03C2417F15}"/>
                </a:ext>
              </a:extLst>
            </p:cNvPr>
            <p:cNvSpPr/>
            <p:nvPr/>
          </p:nvSpPr>
          <p:spPr>
            <a:xfrm>
              <a:off x="1012417" y="3352800"/>
              <a:ext cx="1780583" cy="2849865"/>
            </a:xfrm>
            <a:prstGeom prst="roundRect">
              <a:avLst>
                <a:gd name="adj" fmla="val 5964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>
              <a:outerShdw blurRad="241300" sx="102000" sy="102000" algn="ctr" rotWithShape="0">
                <a:schemeClr val="accent1">
                  <a:alpha val="17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Roboto Light" panose="02000000000000000000" pitchFamily="2" charset="0"/>
                <a:ea typeface="思源黑体 CN Normal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684CED46-44F4-9BE6-7720-0ABBA7E91092}"/>
                </a:ext>
              </a:extLst>
            </p:cNvPr>
            <p:cNvSpPr txBox="1"/>
            <p:nvPr/>
          </p:nvSpPr>
          <p:spPr>
            <a:xfrm>
              <a:off x="1293108" y="3616516"/>
              <a:ext cx="12192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b="1" i="0" dirty="0">
                  <a:solidFill>
                    <a:schemeClr val="accent1">
                      <a:lumMod val="75000"/>
                    </a:schemeClr>
                  </a:solidFill>
                  <a:effectLst/>
                  <a:latin typeface="MiSans Demibold" panose="00000700000000000000" pitchFamily="2" charset="-122"/>
                  <a:ea typeface="MiSans Demibold" panose="00000700000000000000" pitchFamily="2" charset="-122"/>
                </a:rPr>
                <a:t>路径生成</a:t>
              </a:r>
              <a:endParaRPr lang="zh-CN" altLang="en-US" sz="2000" dirty="0">
                <a:solidFill>
                  <a:schemeClr val="accent1">
                    <a:lumMod val="75000"/>
                  </a:schemeClr>
                </a:solidFill>
                <a:latin typeface="MiSans Demibold" panose="00000700000000000000" pitchFamily="2" charset="-122"/>
                <a:ea typeface="MiSans Demibold" panose="00000700000000000000" pitchFamily="2" charset="-122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5CCB9457-6C3A-18AA-7860-167DF887AC24}"/>
                </a:ext>
              </a:extLst>
            </p:cNvPr>
            <p:cNvSpPr txBox="1"/>
            <p:nvPr/>
          </p:nvSpPr>
          <p:spPr>
            <a:xfrm>
              <a:off x="1126023" y="4192108"/>
              <a:ext cx="1553370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b="0" i="0" dirty="0">
                  <a:solidFill>
                    <a:schemeClr val="bg2">
                      <a:lumMod val="25000"/>
                    </a:schemeClr>
                  </a:solidFill>
                  <a:effectLst/>
                  <a:latin typeface="MiSans Normal" panose="00000500000000000000" pitchFamily="2" charset="-122"/>
                  <a:ea typeface="MiSans Normal" panose="00000500000000000000" pitchFamily="2" charset="-122"/>
                </a:rPr>
                <a:t>使用算法（如</a:t>
              </a:r>
              <a:r>
                <a:rPr lang="en-US" altLang="zh-CN" sz="1600" b="0" i="0" dirty="0">
                  <a:solidFill>
                    <a:schemeClr val="bg2">
                      <a:lumMod val="25000"/>
                    </a:schemeClr>
                  </a:solidFill>
                  <a:effectLst/>
                  <a:latin typeface="MiSans Normal" panose="00000500000000000000" pitchFamily="2" charset="-122"/>
                  <a:ea typeface="MiSans Normal" panose="00000500000000000000" pitchFamily="2" charset="-122"/>
                </a:rPr>
                <a:t>A*</a:t>
              </a:r>
              <a:r>
                <a:rPr lang="zh-CN" altLang="en-US" sz="1600" b="0" i="0" dirty="0">
                  <a:solidFill>
                    <a:schemeClr val="bg2">
                      <a:lumMod val="25000"/>
                    </a:schemeClr>
                  </a:solidFill>
                  <a:effectLst/>
                  <a:latin typeface="MiSans Normal" panose="00000500000000000000" pitchFamily="2" charset="-122"/>
                  <a:ea typeface="MiSans Normal" panose="00000500000000000000" pitchFamily="2" charset="-122"/>
                </a:rPr>
                <a:t>算法）</a:t>
              </a:r>
              <a:r>
                <a:rPr lang="zh-CN" altLang="en-US" sz="1600" dirty="0">
                  <a:solidFill>
                    <a:schemeClr val="bg2">
                      <a:lumMod val="25000"/>
                    </a:schemeClr>
                  </a:solidFill>
                  <a:latin typeface="MiSans Normal" panose="00000500000000000000" pitchFamily="2" charset="-122"/>
                  <a:ea typeface="MiSans Normal" panose="00000500000000000000" pitchFamily="2" charset="-122"/>
                </a:rPr>
                <a:t>找到由一系列离散的点组成的从</a:t>
              </a:r>
              <a:r>
                <a:rPr lang="zh-CN" altLang="en-US" sz="1600" b="0" i="0" dirty="0">
                  <a:solidFill>
                    <a:schemeClr val="bg2">
                      <a:lumMod val="25000"/>
                    </a:schemeClr>
                  </a:solidFill>
                  <a:effectLst/>
                  <a:latin typeface="MiSans Normal" panose="00000500000000000000" pitchFamily="2" charset="-122"/>
                  <a:ea typeface="MiSans Normal" panose="00000500000000000000" pitchFamily="2" charset="-122"/>
                </a:rPr>
                <a:t>起点到终点的路径。</a:t>
              </a:r>
              <a:endPara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endParaRPr>
            </a:p>
          </p:txBody>
        </p: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60F30D2A-8853-03C5-15AA-46DA16B72AE1}"/>
                </a:ext>
              </a:extLst>
            </p:cNvPr>
            <p:cNvCxnSpPr>
              <a:cxnSpLocks/>
            </p:cNvCxnSpPr>
            <p:nvPr/>
          </p:nvCxnSpPr>
          <p:spPr>
            <a:xfrm>
              <a:off x="1610608" y="4104367"/>
              <a:ext cx="584200" cy="0"/>
            </a:xfrm>
            <a:prstGeom prst="line">
              <a:avLst/>
            </a:prstGeom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389A394-805D-8713-6521-13CC1EABD4DD}"/>
              </a:ext>
            </a:extLst>
          </p:cNvPr>
          <p:cNvGrpSpPr/>
          <p:nvPr/>
        </p:nvGrpSpPr>
        <p:grpSpPr>
          <a:xfrm>
            <a:off x="3106138" y="3239115"/>
            <a:ext cx="1780583" cy="2849865"/>
            <a:chOff x="1012417" y="3352800"/>
            <a:chExt cx="1780583" cy="2849865"/>
          </a:xfrm>
        </p:grpSpPr>
        <p:sp>
          <p:nvSpPr>
            <p:cNvPr id="38" name="矩形: 圆角 37">
              <a:extLst>
                <a:ext uri="{FF2B5EF4-FFF2-40B4-BE49-F238E27FC236}">
                  <a16:creationId xmlns:a16="http://schemas.microsoft.com/office/drawing/2014/main" id="{8AA3DA89-EB7F-8689-E229-F88C180901DD}"/>
                </a:ext>
              </a:extLst>
            </p:cNvPr>
            <p:cNvSpPr/>
            <p:nvPr/>
          </p:nvSpPr>
          <p:spPr>
            <a:xfrm>
              <a:off x="1012417" y="3352800"/>
              <a:ext cx="1780583" cy="2849865"/>
            </a:xfrm>
            <a:prstGeom prst="roundRect">
              <a:avLst>
                <a:gd name="adj" fmla="val 5964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>
              <a:outerShdw blurRad="241300" sx="102000" sy="102000" algn="ctr" rotWithShape="0">
                <a:schemeClr val="accent1">
                  <a:alpha val="17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Roboto Light" panose="02000000000000000000" pitchFamily="2" charset="0"/>
                <a:ea typeface="思源黑体 CN Normal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E5EE7F24-1A95-5F55-96FC-BF87CE8EC1A1}"/>
                </a:ext>
              </a:extLst>
            </p:cNvPr>
            <p:cNvSpPr txBox="1"/>
            <p:nvPr/>
          </p:nvSpPr>
          <p:spPr>
            <a:xfrm>
              <a:off x="1152762" y="3616517"/>
              <a:ext cx="149989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b="1" i="0" dirty="0">
                  <a:solidFill>
                    <a:schemeClr val="accent1">
                      <a:lumMod val="75000"/>
                    </a:schemeClr>
                  </a:solidFill>
                  <a:effectLst/>
                  <a:latin typeface="MiSans Demibold" panose="00000700000000000000" pitchFamily="2" charset="-122"/>
                  <a:ea typeface="MiSans Demibold" panose="00000700000000000000" pitchFamily="2" charset="-122"/>
                </a:rPr>
                <a:t>轨迹参数化</a:t>
              </a:r>
              <a:endParaRPr lang="zh-CN" altLang="en-US" sz="2000" dirty="0">
                <a:solidFill>
                  <a:schemeClr val="accent1">
                    <a:lumMod val="75000"/>
                  </a:schemeClr>
                </a:solidFill>
                <a:latin typeface="MiSans Demibold" panose="00000700000000000000" pitchFamily="2" charset="-122"/>
                <a:ea typeface="MiSans Demibold" panose="00000700000000000000" pitchFamily="2" charset="-122"/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DBC5A581-8142-D4CB-734E-AA8DBFCFCD6D}"/>
                </a:ext>
              </a:extLst>
            </p:cNvPr>
            <p:cNvSpPr txBox="1"/>
            <p:nvPr/>
          </p:nvSpPr>
          <p:spPr>
            <a:xfrm>
              <a:off x="1126023" y="4192108"/>
              <a:ext cx="1553370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b="0" i="0" dirty="0">
                  <a:solidFill>
                    <a:schemeClr val="bg2">
                      <a:lumMod val="25000"/>
                    </a:schemeClr>
                  </a:solidFill>
                  <a:effectLst/>
                  <a:latin typeface="MiSans Normal" panose="00000500000000000000" pitchFamily="2" charset="-122"/>
                  <a:ea typeface="MiSans Normal" panose="00000500000000000000" pitchFamily="2" charset="-122"/>
                </a:rPr>
                <a:t>把离散的路径转换成连续的曲线。它使用多项式来表示这条曲线。</a:t>
              </a:r>
              <a:endPara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endParaRPr>
            </a:p>
          </p:txBody>
        </p: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A18FD600-13F1-33BC-B8F2-5DB3E210C184}"/>
                </a:ext>
              </a:extLst>
            </p:cNvPr>
            <p:cNvCxnSpPr>
              <a:cxnSpLocks/>
            </p:cNvCxnSpPr>
            <p:nvPr/>
          </p:nvCxnSpPr>
          <p:spPr>
            <a:xfrm>
              <a:off x="1610608" y="4104367"/>
              <a:ext cx="584200" cy="0"/>
            </a:xfrm>
            <a:prstGeom prst="line">
              <a:avLst/>
            </a:prstGeom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00E5779-6D15-8815-202C-CB63EC3927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实验原理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7EB5E69-6DBD-B1E2-01D5-375248DDE42F}"/>
              </a:ext>
            </a:extLst>
          </p:cNvPr>
          <p:cNvSpPr txBox="1"/>
          <p:nvPr/>
        </p:nvSpPr>
        <p:spPr>
          <a:xfrm>
            <a:off x="660400" y="1668270"/>
            <a:ext cx="10858499" cy="8783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60000">
              <a:lnSpc>
                <a:spcPct val="150000"/>
              </a:lnSpc>
            </a:pPr>
            <a:r>
              <a:rPr lang="en-US" altLang="zh-CN" b="0" i="0" dirty="0"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Minisnap</a:t>
            </a:r>
            <a:r>
              <a:rPr lang="zh-CN" altLang="en-US" b="0" i="0" dirty="0"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轨迹优化的核心思想是通过优化多项式轨迹，使机器人路径上的</a:t>
            </a:r>
            <a:r>
              <a:rPr lang="zh-CN" altLang="en-US" b="1" i="0" dirty="0">
                <a:effectLst/>
                <a:latin typeface="MiSans Demibold" panose="00000700000000000000" pitchFamily="2" charset="-122"/>
                <a:ea typeface="MiSans Demibold" panose="00000700000000000000" pitchFamily="2" charset="-122"/>
              </a:rPr>
              <a:t>加速度</a:t>
            </a:r>
            <a:r>
              <a:rPr lang="zh-CN" altLang="en-US" b="0" i="0" dirty="0"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变化最小，从而生成一条平滑的轨迹。这条轨迹不仅让机器人运动更加稳定和安全，还能提高运动效率，减少能耗。</a:t>
            </a:r>
            <a:endParaRPr lang="zh-CN" altLang="en-US" dirty="0"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5EC06F37-66EE-9588-51C3-B545773A9A48}"/>
              </a:ext>
            </a:extLst>
          </p:cNvPr>
          <p:cNvGrpSpPr/>
          <p:nvPr/>
        </p:nvGrpSpPr>
        <p:grpSpPr>
          <a:xfrm>
            <a:off x="0" y="5931298"/>
            <a:ext cx="12192001" cy="219333"/>
            <a:chOff x="-1" y="6538333"/>
            <a:chExt cx="12192001" cy="219333"/>
          </a:xfrm>
          <a:solidFill>
            <a:schemeClr val="accent1">
              <a:lumMod val="75000"/>
            </a:schemeClr>
          </a:solidFill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74DEF2D4-8FCB-2A2D-108D-9D9A6987B336}"/>
                </a:ext>
              </a:extLst>
            </p:cNvPr>
            <p:cNvSpPr/>
            <p:nvPr/>
          </p:nvSpPr>
          <p:spPr>
            <a:xfrm>
              <a:off x="-1" y="6675466"/>
              <a:ext cx="11640669" cy="82200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Sans Demibold" panose="00000700000000000000" pitchFamily="2" charset="-122"/>
                <a:ea typeface="思源黑体 CN Normal"/>
                <a:cs typeface="+mn-cs"/>
              </a:endParaRPr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CD085659-C283-CF04-9D93-4D15F07725FC}"/>
                </a:ext>
              </a:extLst>
            </p:cNvPr>
            <p:cNvSpPr/>
            <p:nvPr/>
          </p:nvSpPr>
          <p:spPr>
            <a:xfrm>
              <a:off x="11640669" y="6538333"/>
              <a:ext cx="551331" cy="219333"/>
            </a:xfrm>
            <a:prstGeom prst="triangle">
              <a:avLst>
                <a:gd name="adj" fmla="val 0"/>
              </a:avLst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Sans Demibold" panose="00000700000000000000" pitchFamily="2" charset="-122"/>
                <a:ea typeface="思源黑体 CN Normal"/>
                <a:cs typeface="+mn-cs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70C560CB-EC80-B158-0A8D-9432FF29978D}"/>
              </a:ext>
            </a:extLst>
          </p:cNvPr>
          <p:cNvGrpSpPr/>
          <p:nvPr/>
        </p:nvGrpSpPr>
        <p:grpSpPr>
          <a:xfrm>
            <a:off x="1761978" y="5969352"/>
            <a:ext cx="281462" cy="280358"/>
            <a:chOff x="4755371" y="2729719"/>
            <a:chExt cx="517953" cy="515922"/>
          </a:xfrm>
        </p:grpSpPr>
        <p:sp>
          <p:nvSpPr>
            <p:cNvPr id="26" name="Object 5" descr="preencoded.png">
              <a:extLst>
                <a:ext uri="{FF2B5EF4-FFF2-40B4-BE49-F238E27FC236}">
                  <a16:creationId xmlns:a16="http://schemas.microsoft.com/office/drawing/2014/main" id="{60ABB16E-D56B-7491-B39E-FE86F61C48D8}"/>
                </a:ext>
              </a:extLst>
            </p:cNvPr>
            <p:cNvSpPr/>
            <p:nvPr/>
          </p:nvSpPr>
          <p:spPr>
            <a:xfrm>
              <a:off x="4755371" y="2729719"/>
              <a:ext cx="517953" cy="515922"/>
            </a:xfrm>
            <a:custGeom>
              <a:avLst/>
              <a:gdLst>
                <a:gd name="connsiteX0" fmla="*/ 323850 w 323850"/>
                <a:gd name="connsiteY0" fmla="*/ 152400 h 304800"/>
                <a:gd name="connsiteX1" fmla="*/ 161925 w 323850"/>
                <a:gd name="connsiteY1" fmla="*/ 304800 h 304800"/>
                <a:gd name="connsiteX2" fmla="*/ 0 w 323850"/>
                <a:gd name="connsiteY2" fmla="*/ 152400 h 304800"/>
                <a:gd name="connsiteX3" fmla="*/ 161925 w 323850"/>
                <a:gd name="connsiteY3" fmla="*/ 0 h 304800"/>
                <a:gd name="connsiteX4" fmla="*/ 323850 w 323850"/>
                <a:gd name="connsiteY4" fmla="*/ 1524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304800">
                  <a:moveTo>
                    <a:pt x="323850" y="152400"/>
                  </a:moveTo>
                  <a:cubicBezTo>
                    <a:pt x="323850" y="236568"/>
                    <a:pt x="251354" y="304800"/>
                    <a:pt x="161925" y="304800"/>
                  </a:cubicBezTo>
                  <a:cubicBezTo>
                    <a:pt x="72496" y="304800"/>
                    <a:pt x="0" y="236568"/>
                    <a:pt x="0" y="152400"/>
                  </a:cubicBezTo>
                  <a:cubicBezTo>
                    <a:pt x="0" y="68232"/>
                    <a:pt x="72496" y="0"/>
                    <a:pt x="161925" y="0"/>
                  </a:cubicBezTo>
                  <a:cubicBezTo>
                    <a:pt x="251354" y="0"/>
                    <a:pt x="323850" y="68232"/>
                    <a:pt x="323850" y="152400"/>
                  </a:cubicBezTo>
                  <a:close/>
                </a:path>
              </a:pathLst>
            </a:custGeom>
            <a:solidFill>
              <a:schemeClr val="accent1">
                <a:alpha val="38000"/>
              </a:schemeClr>
            </a:solidFill>
            <a:ln w="10120" cap="flat">
              <a:noFill/>
              <a:prstDash val="solid"/>
              <a:miter/>
            </a:ln>
          </p:spPr>
          <p:txBody>
            <a:bodyPr wrap="none"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 Demibold" panose="00000700000000000000" pitchFamily="2" charset="-122"/>
                <a:ea typeface="思源黑体 CN Normal"/>
                <a:cs typeface="+mn-cs"/>
              </a:endParaRPr>
            </a:p>
          </p:txBody>
        </p:sp>
        <p:sp>
          <p:nvSpPr>
            <p:cNvPr id="27" name="Object 11" descr="preencoded.png">
              <a:extLst>
                <a:ext uri="{FF2B5EF4-FFF2-40B4-BE49-F238E27FC236}">
                  <a16:creationId xmlns:a16="http://schemas.microsoft.com/office/drawing/2014/main" id="{3B2CAB34-6D07-8911-3770-0E86494FE6FB}"/>
                </a:ext>
              </a:extLst>
            </p:cNvPr>
            <p:cNvSpPr/>
            <p:nvPr/>
          </p:nvSpPr>
          <p:spPr>
            <a:xfrm>
              <a:off x="4886383" y="2859715"/>
              <a:ext cx="255930" cy="255930"/>
            </a:xfrm>
            <a:custGeom>
              <a:avLst/>
              <a:gdLst>
                <a:gd name="connsiteX0" fmla="*/ 133350 w 133350"/>
                <a:gd name="connsiteY0" fmla="*/ 76200 h 152400"/>
                <a:gd name="connsiteX1" fmla="*/ 66675 w 133350"/>
                <a:gd name="connsiteY1" fmla="*/ 152400 h 152400"/>
                <a:gd name="connsiteX2" fmla="*/ 0 w 133350"/>
                <a:gd name="connsiteY2" fmla="*/ 76200 h 152400"/>
                <a:gd name="connsiteX3" fmla="*/ 66675 w 133350"/>
                <a:gd name="connsiteY3" fmla="*/ 0 h 152400"/>
                <a:gd name="connsiteX4" fmla="*/ 133350 w 133350"/>
                <a:gd name="connsiteY4" fmla="*/ 762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152400">
                  <a:moveTo>
                    <a:pt x="133350" y="76200"/>
                  </a:moveTo>
                  <a:cubicBezTo>
                    <a:pt x="133350" y="118284"/>
                    <a:pt x="103499" y="152400"/>
                    <a:pt x="66675" y="152400"/>
                  </a:cubicBezTo>
                  <a:cubicBezTo>
                    <a:pt x="29851" y="152400"/>
                    <a:pt x="0" y="118284"/>
                    <a:pt x="0" y="76200"/>
                  </a:cubicBezTo>
                  <a:cubicBezTo>
                    <a:pt x="0" y="34116"/>
                    <a:pt x="29851" y="0"/>
                    <a:pt x="66675" y="0"/>
                  </a:cubicBezTo>
                  <a:cubicBezTo>
                    <a:pt x="103499" y="0"/>
                    <a:pt x="133350" y="34116"/>
                    <a:pt x="133350" y="7620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solidFill>
                <a:srgbClr val="FFFFFF"/>
              </a:solidFill>
              <a:prstDash val="solid"/>
              <a:miter/>
            </a:ln>
          </p:spPr>
          <p:txBody>
            <a:bodyPr wrap="none"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 Demibold" panose="00000700000000000000" pitchFamily="2" charset="-122"/>
                <a:ea typeface="思源黑体 CN Normal"/>
                <a:cs typeface="+mn-cs"/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5EB07CB8-766C-22E7-6CA7-0E4A29D0D5B3}"/>
              </a:ext>
            </a:extLst>
          </p:cNvPr>
          <p:cNvGrpSpPr/>
          <p:nvPr/>
        </p:nvGrpSpPr>
        <p:grpSpPr>
          <a:xfrm>
            <a:off x="3858623" y="5969352"/>
            <a:ext cx="281462" cy="280358"/>
            <a:chOff x="4755371" y="2729719"/>
            <a:chExt cx="517953" cy="515922"/>
          </a:xfrm>
        </p:grpSpPr>
        <p:sp>
          <p:nvSpPr>
            <p:cNvPr id="24" name="Object 5" descr="preencoded.png">
              <a:extLst>
                <a:ext uri="{FF2B5EF4-FFF2-40B4-BE49-F238E27FC236}">
                  <a16:creationId xmlns:a16="http://schemas.microsoft.com/office/drawing/2014/main" id="{2F515CBD-16F2-5B3E-A4C9-FB6539FFCF1D}"/>
                </a:ext>
              </a:extLst>
            </p:cNvPr>
            <p:cNvSpPr/>
            <p:nvPr/>
          </p:nvSpPr>
          <p:spPr>
            <a:xfrm>
              <a:off x="4755371" y="2729719"/>
              <a:ext cx="517953" cy="515922"/>
            </a:xfrm>
            <a:custGeom>
              <a:avLst/>
              <a:gdLst>
                <a:gd name="connsiteX0" fmla="*/ 323850 w 323850"/>
                <a:gd name="connsiteY0" fmla="*/ 152400 h 304800"/>
                <a:gd name="connsiteX1" fmla="*/ 161925 w 323850"/>
                <a:gd name="connsiteY1" fmla="*/ 304800 h 304800"/>
                <a:gd name="connsiteX2" fmla="*/ 0 w 323850"/>
                <a:gd name="connsiteY2" fmla="*/ 152400 h 304800"/>
                <a:gd name="connsiteX3" fmla="*/ 161925 w 323850"/>
                <a:gd name="connsiteY3" fmla="*/ 0 h 304800"/>
                <a:gd name="connsiteX4" fmla="*/ 323850 w 323850"/>
                <a:gd name="connsiteY4" fmla="*/ 1524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304800">
                  <a:moveTo>
                    <a:pt x="323850" y="152400"/>
                  </a:moveTo>
                  <a:cubicBezTo>
                    <a:pt x="323850" y="236568"/>
                    <a:pt x="251354" y="304800"/>
                    <a:pt x="161925" y="304800"/>
                  </a:cubicBezTo>
                  <a:cubicBezTo>
                    <a:pt x="72496" y="304800"/>
                    <a:pt x="0" y="236568"/>
                    <a:pt x="0" y="152400"/>
                  </a:cubicBezTo>
                  <a:cubicBezTo>
                    <a:pt x="0" y="68232"/>
                    <a:pt x="72496" y="0"/>
                    <a:pt x="161925" y="0"/>
                  </a:cubicBezTo>
                  <a:cubicBezTo>
                    <a:pt x="251354" y="0"/>
                    <a:pt x="323850" y="68232"/>
                    <a:pt x="323850" y="152400"/>
                  </a:cubicBezTo>
                  <a:close/>
                </a:path>
              </a:pathLst>
            </a:custGeom>
            <a:solidFill>
              <a:schemeClr val="accent1">
                <a:alpha val="38000"/>
              </a:schemeClr>
            </a:solidFill>
            <a:ln w="10120" cap="flat">
              <a:noFill/>
              <a:prstDash val="solid"/>
              <a:miter/>
            </a:ln>
          </p:spPr>
          <p:txBody>
            <a:bodyPr wrap="none"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 Demibold" panose="00000700000000000000" pitchFamily="2" charset="-122"/>
                <a:ea typeface="思源黑体 CN Normal"/>
                <a:cs typeface="+mn-cs"/>
              </a:endParaRPr>
            </a:p>
          </p:txBody>
        </p:sp>
        <p:sp>
          <p:nvSpPr>
            <p:cNvPr id="25" name="Object 11" descr="preencoded.png">
              <a:extLst>
                <a:ext uri="{FF2B5EF4-FFF2-40B4-BE49-F238E27FC236}">
                  <a16:creationId xmlns:a16="http://schemas.microsoft.com/office/drawing/2014/main" id="{0CD4E014-6B19-7D24-779B-353C8AA04430}"/>
                </a:ext>
              </a:extLst>
            </p:cNvPr>
            <p:cNvSpPr/>
            <p:nvPr/>
          </p:nvSpPr>
          <p:spPr>
            <a:xfrm>
              <a:off x="4886383" y="2859715"/>
              <a:ext cx="255930" cy="255930"/>
            </a:xfrm>
            <a:custGeom>
              <a:avLst/>
              <a:gdLst>
                <a:gd name="connsiteX0" fmla="*/ 133350 w 133350"/>
                <a:gd name="connsiteY0" fmla="*/ 76200 h 152400"/>
                <a:gd name="connsiteX1" fmla="*/ 66675 w 133350"/>
                <a:gd name="connsiteY1" fmla="*/ 152400 h 152400"/>
                <a:gd name="connsiteX2" fmla="*/ 0 w 133350"/>
                <a:gd name="connsiteY2" fmla="*/ 76200 h 152400"/>
                <a:gd name="connsiteX3" fmla="*/ 66675 w 133350"/>
                <a:gd name="connsiteY3" fmla="*/ 0 h 152400"/>
                <a:gd name="connsiteX4" fmla="*/ 133350 w 133350"/>
                <a:gd name="connsiteY4" fmla="*/ 762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152400">
                  <a:moveTo>
                    <a:pt x="133350" y="76200"/>
                  </a:moveTo>
                  <a:cubicBezTo>
                    <a:pt x="133350" y="118284"/>
                    <a:pt x="103499" y="152400"/>
                    <a:pt x="66675" y="152400"/>
                  </a:cubicBezTo>
                  <a:cubicBezTo>
                    <a:pt x="29851" y="152400"/>
                    <a:pt x="0" y="118284"/>
                    <a:pt x="0" y="76200"/>
                  </a:cubicBezTo>
                  <a:cubicBezTo>
                    <a:pt x="0" y="34116"/>
                    <a:pt x="29851" y="0"/>
                    <a:pt x="66675" y="0"/>
                  </a:cubicBezTo>
                  <a:cubicBezTo>
                    <a:pt x="103499" y="0"/>
                    <a:pt x="133350" y="34116"/>
                    <a:pt x="133350" y="7620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solidFill>
                <a:srgbClr val="FFFFFF"/>
              </a:solidFill>
              <a:prstDash val="solid"/>
              <a:miter/>
            </a:ln>
          </p:spPr>
          <p:txBody>
            <a:bodyPr wrap="none"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 Demibold" panose="00000700000000000000" pitchFamily="2" charset="-122"/>
                <a:ea typeface="思源黑体 CN Normal"/>
                <a:cs typeface="+mn-cs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5959FA7-E3E6-8445-3611-F761DD1FFDB3}"/>
              </a:ext>
            </a:extLst>
          </p:cNvPr>
          <p:cNvGrpSpPr/>
          <p:nvPr/>
        </p:nvGrpSpPr>
        <p:grpSpPr>
          <a:xfrm>
            <a:off x="5955268" y="5969352"/>
            <a:ext cx="281462" cy="280358"/>
            <a:chOff x="4755371" y="2729719"/>
            <a:chExt cx="517953" cy="515922"/>
          </a:xfrm>
        </p:grpSpPr>
        <p:sp>
          <p:nvSpPr>
            <p:cNvPr id="22" name="Object 5" descr="preencoded.png">
              <a:extLst>
                <a:ext uri="{FF2B5EF4-FFF2-40B4-BE49-F238E27FC236}">
                  <a16:creationId xmlns:a16="http://schemas.microsoft.com/office/drawing/2014/main" id="{E489DDDA-CF45-BD86-B4EE-A03E59C826AC}"/>
                </a:ext>
              </a:extLst>
            </p:cNvPr>
            <p:cNvSpPr/>
            <p:nvPr/>
          </p:nvSpPr>
          <p:spPr>
            <a:xfrm>
              <a:off x="4755371" y="2729719"/>
              <a:ext cx="517953" cy="515922"/>
            </a:xfrm>
            <a:custGeom>
              <a:avLst/>
              <a:gdLst>
                <a:gd name="connsiteX0" fmla="*/ 323850 w 323850"/>
                <a:gd name="connsiteY0" fmla="*/ 152400 h 304800"/>
                <a:gd name="connsiteX1" fmla="*/ 161925 w 323850"/>
                <a:gd name="connsiteY1" fmla="*/ 304800 h 304800"/>
                <a:gd name="connsiteX2" fmla="*/ 0 w 323850"/>
                <a:gd name="connsiteY2" fmla="*/ 152400 h 304800"/>
                <a:gd name="connsiteX3" fmla="*/ 161925 w 323850"/>
                <a:gd name="connsiteY3" fmla="*/ 0 h 304800"/>
                <a:gd name="connsiteX4" fmla="*/ 323850 w 323850"/>
                <a:gd name="connsiteY4" fmla="*/ 1524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304800">
                  <a:moveTo>
                    <a:pt x="323850" y="152400"/>
                  </a:moveTo>
                  <a:cubicBezTo>
                    <a:pt x="323850" y="236568"/>
                    <a:pt x="251354" y="304800"/>
                    <a:pt x="161925" y="304800"/>
                  </a:cubicBezTo>
                  <a:cubicBezTo>
                    <a:pt x="72496" y="304800"/>
                    <a:pt x="0" y="236568"/>
                    <a:pt x="0" y="152400"/>
                  </a:cubicBezTo>
                  <a:cubicBezTo>
                    <a:pt x="0" y="68232"/>
                    <a:pt x="72496" y="0"/>
                    <a:pt x="161925" y="0"/>
                  </a:cubicBezTo>
                  <a:cubicBezTo>
                    <a:pt x="251354" y="0"/>
                    <a:pt x="323850" y="68232"/>
                    <a:pt x="323850" y="152400"/>
                  </a:cubicBezTo>
                  <a:close/>
                </a:path>
              </a:pathLst>
            </a:custGeom>
            <a:solidFill>
              <a:schemeClr val="accent1">
                <a:alpha val="38000"/>
              </a:schemeClr>
            </a:solidFill>
            <a:ln w="10120" cap="flat">
              <a:noFill/>
              <a:prstDash val="solid"/>
              <a:miter/>
            </a:ln>
          </p:spPr>
          <p:txBody>
            <a:bodyPr wrap="none"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 Demibold" panose="00000700000000000000" pitchFamily="2" charset="-122"/>
                <a:ea typeface="思源黑体 CN Normal"/>
                <a:cs typeface="+mn-cs"/>
              </a:endParaRPr>
            </a:p>
          </p:txBody>
        </p:sp>
        <p:sp>
          <p:nvSpPr>
            <p:cNvPr id="23" name="Object 11" descr="preencoded.png">
              <a:extLst>
                <a:ext uri="{FF2B5EF4-FFF2-40B4-BE49-F238E27FC236}">
                  <a16:creationId xmlns:a16="http://schemas.microsoft.com/office/drawing/2014/main" id="{C2B9D5C0-9075-0E49-1256-597083330ACD}"/>
                </a:ext>
              </a:extLst>
            </p:cNvPr>
            <p:cNvSpPr/>
            <p:nvPr/>
          </p:nvSpPr>
          <p:spPr>
            <a:xfrm>
              <a:off x="4886383" y="2859715"/>
              <a:ext cx="255930" cy="255930"/>
            </a:xfrm>
            <a:custGeom>
              <a:avLst/>
              <a:gdLst>
                <a:gd name="connsiteX0" fmla="*/ 133350 w 133350"/>
                <a:gd name="connsiteY0" fmla="*/ 76200 h 152400"/>
                <a:gd name="connsiteX1" fmla="*/ 66675 w 133350"/>
                <a:gd name="connsiteY1" fmla="*/ 152400 h 152400"/>
                <a:gd name="connsiteX2" fmla="*/ 0 w 133350"/>
                <a:gd name="connsiteY2" fmla="*/ 76200 h 152400"/>
                <a:gd name="connsiteX3" fmla="*/ 66675 w 133350"/>
                <a:gd name="connsiteY3" fmla="*/ 0 h 152400"/>
                <a:gd name="connsiteX4" fmla="*/ 133350 w 133350"/>
                <a:gd name="connsiteY4" fmla="*/ 762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152400">
                  <a:moveTo>
                    <a:pt x="133350" y="76200"/>
                  </a:moveTo>
                  <a:cubicBezTo>
                    <a:pt x="133350" y="118284"/>
                    <a:pt x="103499" y="152400"/>
                    <a:pt x="66675" y="152400"/>
                  </a:cubicBezTo>
                  <a:cubicBezTo>
                    <a:pt x="29851" y="152400"/>
                    <a:pt x="0" y="118284"/>
                    <a:pt x="0" y="76200"/>
                  </a:cubicBezTo>
                  <a:cubicBezTo>
                    <a:pt x="0" y="34116"/>
                    <a:pt x="29851" y="0"/>
                    <a:pt x="66675" y="0"/>
                  </a:cubicBezTo>
                  <a:cubicBezTo>
                    <a:pt x="103499" y="0"/>
                    <a:pt x="133350" y="34116"/>
                    <a:pt x="133350" y="7620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solidFill>
                <a:srgbClr val="FFFFFF"/>
              </a:solidFill>
              <a:prstDash val="solid"/>
              <a:miter/>
            </a:ln>
          </p:spPr>
          <p:txBody>
            <a:bodyPr wrap="none"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 Demibold" panose="00000700000000000000" pitchFamily="2" charset="-122"/>
                <a:ea typeface="思源黑体 CN Normal"/>
                <a:cs typeface="+mn-cs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225924FE-E5BE-0136-B223-8227BF431047}"/>
              </a:ext>
            </a:extLst>
          </p:cNvPr>
          <p:cNvGrpSpPr/>
          <p:nvPr/>
        </p:nvGrpSpPr>
        <p:grpSpPr>
          <a:xfrm>
            <a:off x="8051914" y="5969352"/>
            <a:ext cx="281462" cy="280358"/>
            <a:chOff x="4755371" y="2729719"/>
            <a:chExt cx="517953" cy="515922"/>
          </a:xfrm>
        </p:grpSpPr>
        <p:sp>
          <p:nvSpPr>
            <p:cNvPr id="20" name="Object 5" descr="preencoded.png">
              <a:extLst>
                <a:ext uri="{FF2B5EF4-FFF2-40B4-BE49-F238E27FC236}">
                  <a16:creationId xmlns:a16="http://schemas.microsoft.com/office/drawing/2014/main" id="{C4F92FB1-E13D-9E17-C650-881AD6B95C6F}"/>
                </a:ext>
              </a:extLst>
            </p:cNvPr>
            <p:cNvSpPr/>
            <p:nvPr/>
          </p:nvSpPr>
          <p:spPr>
            <a:xfrm>
              <a:off x="4755371" y="2729719"/>
              <a:ext cx="517953" cy="515922"/>
            </a:xfrm>
            <a:custGeom>
              <a:avLst/>
              <a:gdLst>
                <a:gd name="connsiteX0" fmla="*/ 323850 w 323850"/>
                <a:gd name="connsiteY0" fmla="*/ 152400 h 304800"/>
                <a:gd name="connsiteX1" fmla="*/ 161925 w 323850"/>
                <a:gd name="connsiteY1" fmla="*/ 304800 h 304800"/>
                <a:gd name="connsiteX2" fmla="*/ 0 w 323850"/>
                <a:gd name="connsiteY2" fmla="*/ 152400 h 304800"/>
                <a:gd name="connsiteX3" fmla="*/ 161925 w 323850"/>
                <a:gd name="connsiteY3" fmla="*/ 0 h 304800"/>
                <a:gd name="connsiteX4" fmla="*/ 323850 w 323850"/>
                <a:gd name="connsiteY4" fmla="*/ 1524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304800">
                  <a:moveTo>
                    <a:pt x="323850" y="152400"/>
                  </a:moveTo>
                  <a:cubicBezTo>
                    <a:pt x="323850" y="236568"/>
                    <a:pt x="251354" y="304800"/>
                    <a:pt x="161925" y="304800"/>
                  </a:cubicBezTo>
                  <a:cubicBezTo>
                    <a:pt x="72496" y="304800"/>
                    <a:pt x="0" y="236568"/>
                    <a:pt x="0" y="152400"/>
                  </a:cubicBezTo>
                  <a:cubicBezTo>
                    <a:pt x="0" y="68232"/>
                    <a:pt x="72496" y="0"/>
                    <a:pt x="161925" y="0"/>
                  </a:cubicBezTo>
                  <a:cubicBezTo>
                    <a:pt x="251354" y="0"/>
                    <a:pt x="323850" y="68232"/>
                    <a:pt x="323850" y="152400"/>
                  </a:cubicBezTo>
                  <a:close/>
                </a:path>
              </a:pathLst>
            </a:custGeom>
            <a:solidFill>
              <a:schemeClr val="accent1">
                <a:alpha val="38000"/>
              </a:schemeClr>
            </a:solidFill>
            <a:ln w="10120" cap="flat">
              <a:noFill/>
              <a:prstDash val="solid"/>
              <a:miter/>
            </a:ln>
          </p:spPr>
          <p:txBody>
            <a:bodyPr wrap="none"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 Demibold" panose="00000700000000000000" pitchFamily="2" charset="-122"/>
                <a:ea typeface="思源黑体 CN Normal"/>
                <a:cs typeface="+mn-cs"/>
              </a:endParaRPr>
            </a:p>
          </p:txBody>
        </p:sp>
        <p:sp>
          <p:nvSpPr>
            <p:cNvPr id="21" name="Object 11" descr="preencoded.png">
              <a:extLst>
                <a:ext uri="{FF2B5EF4-FFF2-40B4-BE49-F238E27FC236}">
                  <a16:creationId xmlns:a16="http://schemas.microsoft.com/office/drawing/2014/main" id="{0A8232F1-6813-2D0F-4EFF-A9EAFA0F2168}"/>
                </a:ext>
              </a:extLst>
            </p:cNvPr>
            <p:cNvSpPr/>
            <p:nvPr/>
          </p:nvSpPr>
          <p:spPr>
            <a:xfrm>
              <a:off x="4886383" y="2859715"/>
              <a:ext cx="255930" cy="255930"/>
            </a:xfrm>
            <a:custGeom>
              <a:avLst/>
              <a:gdLst>
                <a:gd name="connsiteX0" fmla="*/ 133350 w 133350"/>
                <a:gd name="connsiteY0" fmla="*/ 76200 h 152400"/>
                <a:gd name="connsiteX1" fmla="*/ 66675 w 133350"/>
                <a:gd name="connsiteY1" fmla="*/ 152400 h 152400"/>
                <a:gd name="connsiteX2" fmla="*/ 0 w 133350"/>
                <a:gd name="connsiteY2" fmla="*/ 76200 h 152400"/>
                <a:gd name="connsiteX3" fmla="*/ 66675 w 133350"/>
                <a:gd name="connsiteY3" fmla="*/ 0 h 152400"/>
                <a:gd name="connsiteX4" fmla="*/ 133350 w 133350"/>
                <a:gd name="connsiteY4" fmla="*/ 762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152400">
                  <a:moveTo>
                    <a:pt x="133350" y="76200"/>
                  </a:moveTo>
                  <a:cubicBezTo>
                    <a:pt x="133350" y="118284"/>
                    <a:pt x="103499" y="152400"/>
                    <a:pt x="66675" y="152400"/>
                  </a:cubicBezTo>
                  <a:cubicBezTo>
                    <a:pt x="29851" y="152400"/>
                    <a:pt x="0" y="118284"/>
                    <a:pt x="0" y="76200"/>
                  </a:cubicBezTo>
                  <a:cubicBezTo>
                    <a:pt x="0" y="34116"/>
                    <a:pt x="29851" y="0"/>
                    <a:pt x="66675" y="0"/>
                  </a:cubicBezTo>
                  <a:cubicBezTo>
                    <a:pt x="103499" y="0"/>
                    <a:pt x="133350" y="34116"/>
                    <a:pt x="133350" y="7620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solidFill>
                <a:srgbClr val="FFFFFF"/>
              </a:solidFill>
              <a:prstDash val="solid"/>
              <a:miter/>
            </a:ln>
          </p:spPr>
          <p:txBody>
            <a:bodyPr wrap="none"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 Demibold" panose="00000700000000000000" pitchFamily="2" charset="-122"/>
                <a:ea typeface="思源黑体 CN Normal"/>
                <a:cs typeface="+mn-cs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D480A47E-15E1-FB5C-F576-EC45D701F048}"/>
              </a:ext>
            </a:extLst>
          </p:cNvPr>
          <p:cNvGrpSpPr/>
          <p:nvPr/>
        </p:nvGrpSpPr>
        <p:grpSpPr>
          <a:xfrm>
            <a:off x="10148560" y="5969352"/>
            <a:ext cx="281462" cy="280358"/>
            <a:chOff x="4755371" y="2729719"/>
            <a:chExt cx="517953" cy="515922"/>
          </a:xfrm>
        </p:grpSpPr>
        <p:sp>
          <p:nvSpPr>
            <p:cNvPr id="18" name="Object 5" descr="preencoded.png">
              <a:extLst>
                <a:ext uri="{FF2B5EF4-FFF2-40B4-BE49-F238E27FC236}">
                  <a16:creationId xmlns:a16="http://schemas.microsoft.com/office/drawing/2014/main" id="{3A3FB904-FC2A-6E26-CC43-2114E9442126}"/>
                </a:ext>
              </a:extLst>
            </p:cNvPr>
            <p:cNvSpPr/>
            <p:nvPr/>
          </p:nvSpPr>
          <p:spPr>
            <a:xfrm>
              <a:off x="4755371" y="2729719"/>
              <a:ext cx="517953" cy="515922"/>
            </a:xfrm>
            <a:custGeom>
              <a:avLst/>
              <a:gdLst>
                <a:gd name="connsiteX0" fmla="*/ 323850 w 323850"/>
                <a:gd name="connsiteY0" fmla="*/ 152400 h 304800"/>
                <a:gd name="connsiteX1" fmla="*/ 161925 w 323850"/>
                <a:gd name="connsiteY1" fmla="*/ 304800 h 304800"/>
                <a:gd name="connsiteX2" fmla="*/ 0 w 323850"/>
                <a:gd name="connsiteY2" fmla="*/ 152400 h 304800"/>
                <a:gd name="connsiteX3" fmla="*/ 161925 w 323850"/>
                <a:gd name="connsiteY3" fmla="*/ 0 h 304800"/>
                <a:gd name="connsiteX4" fmla="*/ 323850 w 323850"/>
                <a:gd name="connsiteY4" fmla="*/ 1524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304800">
                  <a:moveTo>
                    <a:pt x="323850" y="152400"/>
                  </a:moveTo>
                  <a:cubicBezTo>
                    <a:pt x="323850" y="236568"/>
                    <a:pt x="251354" y="304800"/>
                    <a:pt x="161925" y="304800"/>
                  </a:cubicBezTo>
                  <a:cubicBezTo>
                    <a:pt x="72496" y="304800"/>
                    <a:pt x="0" y="236568"/>
                    <a:pt x="0" y="152400"/>
                  </a:cubicBezTo>
                  <a:cubicBezTo>
                    <a:pt x="0" y="68232"/>
                    <a:pt x="72496" y="0"/>
                    <a:pt x="161925" y="0"/>
                  </a:cubicBezTo>
                  <a:cubicBezTo>
                    <a:pt x="251354" y="0"/>
                    <a:pt x="323850" y="68232"/>
                    <a:pt x="323850" y="152400"/>
                  </a:cubicBezTo>
                  <a:close/>
                </a:path>
              </a:pathLst>
            </a:custGeom>
            <a:solidFill>
              <a:schemeClr val="accent1">
                <a:alpha val="38000"/>
              </a:schemeClr>
            </a:solidFill>
            <a:ln w="10120" cap="flat">
              <a:noFill/>
              <a:prstDash val="solid"/>
              <a:miter/>
            </a:ln>
          </p:spPr>
          <p:txBody>
            <a:bodyPr wrap="none"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 Demibold" panose="00000700000000000000" pitchFamily="2" charset="-122"/>
                <a:ea typeface="思源黑体 CN Normal"/>
                <a:cs typeface="+mn-cs"/>
              </a:endParaRPr>
            </a:p>
          </p:txBody>
        </p:sp>
        <p:sp>
          <p:nvSpPr>
            <p:cNvPr id="19" name="Object 11" descr="preencoded.png">
              <a:extLst>
                <a:ext uri="{FF2B5EF4-FFF2-40B4-BE49-F238E27FC236}">
                  <a16:creationId xmlns:a16="http://schemas.microsoft.com/office/drawing/2014/main" id="{818D9B35-63FF-A584-25D4-8068D8EC0AD1}"/>
                </a:ext>
              </a:extLst>
            </p:cNvPr>
            <p:cNvSpPr/>
            <p:nvPr/>
          </p:nvSpPr>
          <p:spPr>
            <a:xfrm>
              <a:off x="4886383" y="2859715"/>
              <a:ext cx="255930" cy="255930"/>
            </a:xfrm>
            <a:custGeom>
              <a:avLst/>
              <a:gdLst>
                <a:gd name="connsiteX0" fmla="*/ 133350 w 133350"/>
                <a:gd name="connsiteY0" fmla="*/ 76200 h 152400"/>
                <a:gd name="connsiteX1" fmla="*/ 66675 w 133350"/>
                <a:gd name="connsiteY1" fmla="*/ 152400 h 152400"/>
                <a:gd name="connsiteX2" fmla="*/ 0 w 133350"/>
                <a:gd name="connsiteY2" fmla="*/ 76200 h 152400"/>
                <a:gd name="connsiteX3" fmla="*/ 66675 w 133350"/>
                <a:gd name="connsiteY3" fmla="*/ 0 h 152400"/>
                <a:gd name="connsiteX4" fmla="*/ 133350 w 133350"/>
                <a:gd name="connsiteY4" fmla="*/ 762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152400">
                  <a:moveTo>
                    <a:pt x="133350" y="76200"/>
                  </a:moveTo>
                  <a:cubicBezTo>
                    <a:pt x="133350" y="118284"/>
                    <a:pt x="103499" y="152400"/>
                    <a:pt x="66675" y="152400"/>
                  </a:cubicBezTo>
                  <a:cubicBezTo>
                    <a:pt x="29851" y="152400"/>
                    <a:pt x="0" y="118284"/>
                    <a:pt x="0" y="76200"/>
                  </a:cubicBezTo>
                  <a:cubicBezTo>
                    <a:pt x="0" y="34116"/>
                    <a:pt x="29851" y="0"/>
                    <a:pt x="66675" y="0"/>
                  </a:cubicBezTo>
                  <a:cubicBezTo>
                    <a:pt x="103499" y="0"/>
                    <a:pt x="133350" y="34116"/>
                    <a:pt x="133350" y="7620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solidFill>
                <a:srgbClr val="FFFFFF"/>
              </a:solidFill>
              <a:prstDash val="solid"/>
              <a:miter/>
            </a:ln>
          </p:spPr>
          <p:txBody>
            <a:bodyPr wrap="none"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 Demibold" panose="00000700000000000000" pitchFamily="2" charset="-122"/>
                <a:ea typeface="思源黑体 CN Normal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77842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>
            <a:extLst>
              <a:ext uri="{FF2B5EF4-FFF2-40B4-BE49-F238E27FC236}">
                <a16:creationId xmlns:a16="http://schemas.microsoft.com/office/drawing/2014/main" id="{D748035A-91A5-FCA5-D2DA-87D692E4701A}"/>
              </a:ext>
            </a:extLst>
          </p:cNvPr>
          <p:cNvGrpSpPr/>
          <p:nvPr/>
        </p:nvGrpSpPr>
        <p:grpSpPr>
          <a:xfrm>
            <a:off x="850803" y="3450167"/>
            <a:ext cx="267731" cy="509452"/>
            <a:chOff x="807536" y="3596881"/>
            <a:chExt cx="281462" cy="2168432"/>
          </a:xfrm>
        </p:grpSpPr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A828E418-31EB-7FD7-24BB-67AAFA47A00F}"/>
                </a:ext>
              </a:extLst>
            </p:cNvPr>
            <p:cNvCxnSpPr/>
            <p:nvPr/>
          </p:nvCxnSpPr>
          <p:spPr>
            <a:xfrm>
              <a:off x="948267" y="3596881"/>
              <a:ext cx="0" cy="1889519"/>
            </a:xfrm>
            <a:prstGeom prst="line">
              <a:avLst/>
            </a:prstGeom>
            <a:ln w="381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D1B2CFF6-F78A-9E6B-0649-0954D7586481}"/>
                </a:ext>
              </a:extLst>
            </p:cNvPr>
            <p:cNvGrpSpPr/>
            <p:nvPr/>
          </p:nvGrpSpPr>
          <p:grpSpPr>
            <a:xfrm>
              <a:off x="807536" y="5484955"/>
              <a:ext cx="281462" cy="280358"/>
              <a:chOff x="4755371" y="2729719"/>
              <a:chExt cx="517953" cy="515922"/>
            </a:xfrm>
          </p:grpSpPr>
          <p:sp>
            <p:nvSpPr>
              <p:cNvPr id="26" name="Object 5" descr="preencoded.png">
                <a:extLst>
                  <a:ext uri="{FF2B5EF4-FFF2-40B4-BE49-F238E27FC236}">
                    <a16:creationId xmlns:a16="http://schemas.microsoft.com/office/drawing/2014/main" id="{913D624F-998B-AF41-8E79-71E36518DACD}"/>
                  </a:ext>
                </a:extLst>
              </p:cNvPr>
              <p:cNvSpPr/>
              <p:nvPr/>
            </p:nvSpPr>
            <p:spPr>
              <a:xfrm>
                <a:off x="4755371" y="2729719"/>
                <a:ext cx="517953" cy="515922"/>
              </a:xfrm>
              <a:custGeom>
                <a:avLst/>
                <a:gdLst>
                  <a:gd name="connsiteX0" fmla="*/ 323850 w 323850"/>
                  <a:gd name="connsiteY0" fmla="*/ 152400 h 304800"/>
                  <a:gd name="connsiteX1" fmla="*/ 161925 w 323850"/>
                  <a:gd name="connsiteY1" fmla="*/ 304800 h 304800"/>
                  <a:gd name="connsiteX2" fmla="*/ 0 w 323850"/>
                  <a:gd name="connsiteY2" fmla="*/ 152400 h 304800"/>
                  <a:gd name="connsiteX3" fmla="*/ 161925 w 323850"/>
                  <a:gd name="connsiteY3" fmla="*/ 0 h 304800"/>
                  <a:gd name="connsiteX4" fmla="*/ 323850 w 323850"/>
                  <a:gd name="connsiteY4" fmla="*/ 152400 h 30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3850" h="304800">
                    <a:moveTo>
                      <a:pt x="323850" y="152400"/>
                    </a:moveTo>
                    <a:cubicBezTo>
                      <a:pt x="323850" y="236568"/>
                      <a:pt x="251354" y="304800"/>
                      <a:pt x="161925" y="304800"/>
                    </a:cubicBezTo>
                    <a:cubicBezTo>
                      <a:pt x="72496" y="304800"/>
                      <a:pt x="0" y="236568"/>
                      <a:pt x="0" y="152400"/>
                    </a:cubicBezTo>
                    <a:cubicBezTo>
                      <a:pt x="0" y="68232"/>
                      <a:pt x="72496" y="0"/>
                      <a:pt x="161925" y="0"/>
                    </a:cubicBezTo>
                    <a:cubicBezTo>
                      <a:pt x="251354" y="0"/>
                      <a:pt x="323850" y="68232"/>
                      <a:pt x="323850" y="152400"/>
                    </a:cubicBezTo>
                    <a:close/>
                  </a:path>
                </a:pathLst>
              </a:custGeom>
              <a:solidFill>
                <a:schemeClr val="accent1">
                  <a:alpha val="38000"/>
                </a:schemeClr>
              </a:solidFill>
              <a:ln w="10120" cap="flat">
                <a:noFill/>
                <a:prstDash val="solid"/>
                <a:miter/>
              </a:ln>
            </p:spPr>
            <p:txBody>
              <a:bodyPr wrap="none"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iSans Demibold" panose="00000700000000000000" pitchFamily="2" charset="-122"/>
                  <a:ea typeface="思源黑体 CN Normal"/>
                  <a:cs typeface="+mn-cs"/>
                </a:endParaRPr>
              </a:p>
            </p:txBody>
          </p:sp>
          <p:sp>
            <p:nvSpPr>
              <p:cNvPr id="27" name="Object 11" descr="preencoded.png">
                <a:extLst>
                  <a:ext uri="{FF2B5EF4-FFF2-40B4-BE49-F238E27FC236}">
                    <a16:creationId xmlns:a16="http://schemas.microsoft.com/office/drawing/2014/main" id="{88924DBC-BBEB-1142-5CB9-9CEE5678D173}"/>
                  </a:ext>
                </a:extLst>
              </p:cNvPr>
              <p:cNvSpPr/>
              <p:nvPr/>
            </p:nvSpPr>
            <p:spPr>
              <a:xfrm>
                <a:off x="4886383" y="2859715"/>
                <a:ext cx="255930" cy="255930"/>
              </a:xfrm>
              <a:custGeom>
                <a:avLst/>
                <a:gdLst>
                  <a:gd name="connsiteX0" fmla="*/ 133350 w 133350"/>
                  <a:gd name="connsiteY0" fmla="*/ 76200 h 152400"/>
                  <a:gd name="connsiteX1" fmla="*/ 66675 w 133350"/>
                  <a:gd name="connsiteY1" fmla="*/ 152400 h 152400"/>
                  <a:gd name="connsiteX2" fmla="*/ 0 w 133350"/>
                  <a:gd name="connsiteY2" fmla="*/ 76200 h 152400"/>
                  <a:gd name="connsiteX3" fmla="*/ 66675 w 133350"/>
                  <a:gd name="connsiteY3" fmla="*/ 0 h 152400"/>
                  <a:gd name="connsiteX4" fmla="*/ 133350 w 133350"/>
                  <a:gd name="connsiteY4" fmla="*/ 76200 h 15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52400">
                    <a:moveTo>
                      <a:pt x="133350" y="76200"/>
                    </a:moveTo>
                    <a:cubicBezTo>
                      <a:pt x="133350" y="118284"/>
                      <a:pt x="103499" y="152400"/>
                      <a:pt x="66675" y="152400"/>
                    </a:cubicBezTo>
                    <a:cubicBezTo>
                      <a:pt x="29851" y="152400"/>
                      <a:pt x="0" y="118284"/>
                      <a:pt x="0" y="76200"/>
                    </a:cubicBezTo>
                    <a:cubicBezTo>
                      <a:pt x="0" y="34116"/>
                      <a:pt x="29851" y="0"/>
                      <a:pt x="66675" y="0"/>
                    </a:cubicBezTo>
                    <a:cubicBezTo>
                      <a:pt x="103499" y="0"/>
                      <a:pt x="133350" y="34116"/>
                      <a:pt x="133350" y="762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wrap="none"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iSans Demibold" panose="00000700000000000000" pitchFamily="2" charset="-122"/>
                  <a:ea typeface="思源黑体 CN Normal"/>
                  <a:cs typeface="+mn-cs"/>
                </a:endParaRPr>
              </a:p>
            </p:txBody>
          </p:sp>
        </p:grpSp>
      </p:grpSp>
      <p:sp>
        <p:nvSpPr>
          <p:cNvPr id="13" name="椭圆 12">
            <a:extLst>
              <a:ext uri="{FF2B5EF4-FFF2-40B4-BE49-F238E27FC236}">
                <a16:creationId xmlns:a16="http://schemas.microsoft.com/office/drawing/2014/main" id="{1DF55C14-2FE8-5F6B-B33D-D6A00B77AF01}"/>
              </a:ext>
            </a:extLst>
          </p:cNvPr>
          <p:cNvSpPr/>
          <p:nvPr/>
        </p:nvSpPr>
        <p:spPr>
          <a:xfrm>
            <a:off x="-10851039" y="-8146861"/>
            <a:ext cx="23151722" cy="23151722"/>
          </a:xfrm>
          <a:prstGeom prst="ellipse">
            <a:avLst/>
          </a:prstGeom>
          <a:gradFill flip="none" rotWithShape="1">
            <a:gsLst>
              <a:gs pos="62000">
                <a:schemeClr val="accent1">
                  <a:alpha val="0"/>
                </a:schemeClr>
              </a:gs>
              <a:gs pos="100000">
                <a:schemeClr val="accent1">
                  <a:alpha val="8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HarmonyOS Sans SC"/>
              <a:cs typeface="+mn-cs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9AD3E140-AB2F-0566-E270-F4BF68D9B3AF}"/>
              </a:ext>
            </a:extLst>
          </p:cNvPr>
          <p:cNvSpPr/>
          <p:nvPr/>
        </p:nvSpPr>
        <p:spPr>
          <a:xfrm>
            <a:off x="-11941848" y="-7267590"/>
            <a:ext cx="21393180" cy="21393180"/>
          </a:xfrm>
          <a:prstGeom prst="ellipse">
            <a:avLst/>
          </a:prstGeom>
          <a:gradFill flip="none" rotWithShape="1">
            <a:gsLst>
              <a:gs pos="62000">
                <a:schemeClr val="accent1">
                  <a:alpha val="0"/>
                </a:schemeClr>
              </a:gs>
              <a:gs pos="100000">
                <a:schemeClr val="accent1">
                  <a:alpha val="8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HarmonyOS Sans SC"/>
              <a:cs typeface="+mn-cs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00F479D2-E68A-E6B1-A97B-0D7B462459A8}"/>
              </a:ext>
            </a:extLst>
          </p:cNvPr>
          <p:cNvSpPr/>
          <p:nvPr/>
        </p:nvSpPr>
        <p:spPr>
          <a:xfrm>
            <a:off x="-7420238" y="-3595212"/>
            <a:ext cx="14026360" cy="14026360"/>
          </a:xfrm>
          <a:prstGeom prst="ellipse">
            <a:avLst/>
          </a:prstGeom>
          <a:gradFill flip="none" rotWithShape="1">
            <a:gsLst>
              <a:gs pos="62000">
                <a:schemeClr val="accent1">
                  <a:alpha val="0"/>
                </a:schemeClr>
              </a:gs>
              <a:gs pos="100000">
                <a:schemeClr val="accent1">
                  <a:alpha val="8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HarmonyOS Sans SC"/>
              <a:cs typeface="+mn-cs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9C248E43-A865-5777-8559-7142610E8057}"/>
              </a:ext>
            </a:extLst>
          </p:cNvPr>
          <p:cNvSpPr/>
          <p:nvPr/>
        </p:nvSpPr>
        <p:spPr>
          <a:xfrm>
            <a:off x="-3026886" y="0"/>
            <a:ext cx="6858000" cy="6858000"/>
          </a:xfrm>
          <a:prstGeom prst="ellipse">
            <a:avLst/>
          </a:prstGeom>
          <a:gradFill flip="none" rotWithShape="1">
            <a:gsLst>
              <a:gs pos="62000">
                <a:schemeClr val="accent1">
                  <a:alpha val="0"/>
                </a:schemeClr>
              </a:gs>
              <a:gs pos="100000">
                <a:schemeClr val="accent1">
                  <a:alpha val="8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HarmonyOS Sans SC"/>
              <a:cs typeface="+mn-cs"/>
            </a:endParaRPr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4FF7722-96ED-9A53-8C38-EA21195FBE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项目逻辑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C965EAB5-1BED-5914-FA49-FEDFB1B8B3B7}"/>
              </a:ext>
            </a:extLst>
          </p:cNvPr>
          <p:cNvSpPr/>
          <p:nvPr/>
        </p:nvSpPr>
        <p:spPr>
          <a:xfrm>
            <a:off x="0" y="3378817"/>
            <a:ext cx="12192000" cy="100367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Sans Demibold" panose="00000700000000000000" pitchFamily="2" charset="-122"/>
              <a:ea typeface="思源黑体 CN Normal"/>
              <a:cs typeface="+mn-cs"/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7C58B78B-0808-3C73-E569-5D68C84D5AD3}"/>
              </a:ext>
            </a:extLst>
          </p:cNvPr>
          <p:cNvSpPr/>
          <p:nvPr/>
        </p:nvSpPr>
        <p:spPr>
          <a:xfrm>
            <a:off x="233751" y="2857500"/>
            <a:ext cx="1515534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项目启动与初始化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BE4CD1D-3DF7-FBFC-9C09-55EE1637C434}"/>
              </a:ext>
            </a:extLst>
          </p:cNvPr>
          <p:cNvSpPr/>
          <p:nvPr/>
        </p:nvSpPr>
        <p:spPr>
          <a:xfrm>
            <a:off x="2121820" y="2857500"/>
            <a:ext cx="1806836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接收并处理</a:t>
            </a:r>
            <a:r>
              <a:rPr lang="en-US" altLang="zh-CN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waypoints</a:t>
            </a:r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消息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1B3D75C4-218A-EF17-A015-92E3295FB588}"/>
              </a:ext>
            </a:extLst>
          </p:cNvPr>
          <p:cNvSpPr/>
          <p:nvPr/>
        </p:nvSpPr>
        <p:spPr>
          <a:xfrm>
            <a:off x="4301190" y="2857500"/>
            <a:ext cx="2033589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定时回调函数</a:t>
            </a:r>
            <a:endParaRPr lang="en-US" altLang="zh-CN" b="1" i="0" dirty="0">
              <a:solidFill>
                <a:schemeClr val="accent1">
                  <a:lumMod val="75000"/>
                </a:schemeClr>
              </a:solidFill>
              <a:effectLst/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执行逻辑</a:t>
            </a:r>
            <a:endParaRPr lang="en-US" altLang="zh-CN" b="1" i="0" dirty="0">
              <a:solidFill>
                <a:schemeClr val="accent1">
                  <a:lumMod val="75000"/>
                </a:schemeClr>
              </a:solidFill>
              <a:effectLst/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（</a:t>
            </a:r>
            <a:r>
              <a:rPr lang="en-US" altLang="zh-CN" b="1" i="0" dirty="0" err="1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execCallback</a:t>
            </a:r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）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044A6AC9-6D57-0D48-085E-CCCCB371439B}"/>
              </a:ext>
            </a:extLst>
          </p:cNvPr>
          <p:cNvSpPr/>
          <p:nvPr/>
        </p:nvSpPr>
        <p:spPr>
          <a:xfrm>
            <a:off x="6702284" y="2857500"/>
            <a:ext cx="1503632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轨迹生成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A1040D84-1068-7DA6-8EBD-26FC463E2ACD}"/>
              </a:ext>
            </a:extLst>
          </p:cNvPr>
          <p:cNvSpPr/>
          <p:nvPr/>
        </p:nvSpPr>
        <p:spPr>
          <a:xfrm>
            <a:off x="8578451" y="2857500"/>
            <a:ext cx="1503632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轨迹优化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5EF67654-0A34-CBE7-7E1F-774AD23259B5}"/>
              </a:ext>
            </a:extLst>
          </p:cNvPr>
          <p:cNvSpPr/>
          <p:nvPr/>
        </p:nvSpPr>
        <p:spPr>
          <a:xfrm>
            <a:off x="10454618" y="2857500"/>
            <a:ext cx="1503632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轨迹发布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927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>
            <a:extLst>
              <a:ext uri="{FF2B5EF4-FFF2-40B4-BE49-F238E27FC236}">
                <a16:creationId xmlns:a16="http://schemas.microsoft.com/office/drawing/2014/main" id="{1DF55C14-2FE8-5F6B-B33D-D6A00B77AF01}"/>
              </a:ext>
            </a:extLst>
          </p:cNvPr>
          <p:cNvSpPr/>
          <p:nvPr/>
        </p:nvSpPr>
        <p:spPr>
          <a:xfrm>
            <a:off x="-10851039" y="-8146861"/>
            <a:ext cx="23151722" cy="2315172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HarmonyOS Sans SC"/>
              <a:cs typeface="+mn-cs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9AD3E140-AB2F-0566-E270-F4BF68D9B3AF}"/>
              </a:ext>
            </a:extLst>
          </p:cNvPr>
          <p:cNvSpPr/>
          <p:nvPr/>
        </p:nvSpPr>
        <p:spPr>
          <a:xfrm>
            <a:off x="-11941848" y="-7267590"/>
            <a:ext cx="21393180" cy="2139318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HarmonyOS Sans SC"/>
              <a:cs typeface="+mn-cs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00F479D2-E68A-E6B1-A97B-0D7B462459A8}"/>
              </a:ext>
            </a:extLst>
          </p:cNvPr>
          <p:cNvSpPr/>
          <p:nvPr/>
        </p:nvSpPr>
        <p:spPr>
          <a:xfrm>
            <a:off x="-7420238" y="-3595212"/>
            <a:ext cx="14026360" cy="1402636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HarmonyOS Sans SC"/>
              <a:cs typeface="+mn-cs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9C248E43-A865-5777-8559-7142610E8057}"/>
              </a:ext>
            </a:extLst>
          </p:cNvPr>
          <p:cNvSpPr/>
          <p:nvPr/>
        </p:nvSpPr>
        <p:spPr>
          <a:xfrm>
            <a:off x="-3026886" y="0"/>
            <a:ext cx="6858000" cy="6858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HarmonyOS Sans SC"/>
              <a:cs typeface="+mn-cs"/>
            </a:endParaRPr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4FF7722-96ED-9A53-8C38-EA21195FBE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项目逻辑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C965EAB5-1BED-5914-FA49-FEDFB1B8B3B7}"/>
              </a:ext>
            </a:extLst>
          </p:cNvPr>
          <p:cNvSpPr/>
          <p:nvPr/>
        </p:nvSpPr>
        <p:spPr>
          <a:xfrm>
            <a:off x="0" y="2709943"/>
            <a:ext cx="12192000" cy="100367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Sans Demibold" panose="00000700000000000000" pitchFamily="2" charset="-122"/>
              <a:ea typeface="思源黑体 CN Normal"/>
              <a:cs typeface="+mn-cs"/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7C58B78B-0808-3C73-E569-5D68C84D5AD3}"/>
              </a:ext>
            </a:extLst>
          </p:cNvPr>
          <p:cNvSpPr/>
          <p:nvPr/>
        </p:nvSpPr>
        <p:spPr>
          <a:xfrm>
            <a:off x="379746" y="2029876"/>
            <a:ext cx="2506917" cy="1440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 w="28575">
            <a:solidFill>
              <a:schemeClr val="accent1">
                <a:lumMod val="75000"/>
              </a:schemeClr>
            </a:solidFill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Demibold" panose="00000700000000000000" pitchFamily="2" charset="-122"/>
                <a:ea typeface="MiSans Demibold" panose="00000700000000000000" pitchFamily="2" charset="-122"/>
              </a:rPr>
              <a:t>项目启动与初始化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MiSans Demibold" panose="00000700000000000000" pitchFamily="2" charset="-122"/>
              <a:ea typeface="MiSans Demibold" panose="00000700000000000000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BE4CD1D-3DF7-FBFC-9C09-55EE1637C434}"/>
              </a:ext>
            </a:extLst>
          </p:cNvPr>
          <p:cNvSpPr/>
          <p:nvPr/>
        </p:nvSpPr>
        <p:spPr>
          <a:xfrm>
            <a:off x="3154754" y="2188626"/>
            <a:ext cx="1806836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接收并处理</a:t>
            </a:r>
            <a:r>
              <a:rPr lang="en-US" altLang="zh-CN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waypoints</a:t>
            </a:r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消息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1B3D75C4-218A-EF17-A015-92E3295FB588}"/>
              </a:ext>
            </a:extLst>
          </p:cNvPr>
          <p:cNvSpPr/>
          <p:nvPr/>
        </p:nvSpPr>
        <p:spPr>
          <a:xfrm>
            <a:off x="5334124" y="2188626"/>
            <a:ext cx="2033589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定时回调函数</a:t>
            </a:r>
            <a:endParaRPr lang="en-US" altLang="zh-CN" b="1" i="0" dirty="0">
              <a:solidFill>
                <a:schemeClr val="accent1">
                  <a:lumMod val="75000"/>
                </a:schemeClr>
              </a:solidFill>
              <a:effectLst/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执行逻辑</a:t>
            </a:r>
            <a:endParaRPr lang="en-US" altLang="zh-CN" b="1" i="0" dirty="0">
              <a:solidFill>
                <a:schemeClr val="accent1">
                  <a:lumMod val="75000"/>
                </a:schemeClr>
              </a:solidFill>
              <a:effectLst/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（</a:t>
            </a:r>
            <a:r>
              <a:rPr lang="en-US" altLang="zh-CN" b="1" i="0" dirty="0" err="1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execCallback</a:t>
            </a:r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）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044A6AC9-6D57-0D48-085E-CCCCB371439B}"/>
              </a:ext>
            </a:extLst>
          </p:cNvPr>
          <p:cNvSpPr/>
          <p:nvPr/>
        </p:nvSpPr>
        <p:spPr>
          <a:xfrm>
            <a:off x="7735218" y="2188626"/>
            <a:ext cx="1503632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轨迹生成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A1040D84-1068-7DA6-8EBD-26FC463E2ACD}"/>
              </a:ext>
            </a:extLst>
          </p:cNvPr>
          <p:cNvSpPr/>
          <p:nvPr/>
        </p:nvSpPr>
        <p:spPr>
          <a:xfrm>
            <a:off x="9611385" y="2188626"/>
            <a:ext cx="1503632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轨迹优化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5EF67654-0A34-CBE7-7E1F-774AD23259B5}"/>
              </a:ext>
            </a:extLst>
          </p:cNvPr>
          <p:cNvSpPr/>
          <p:nvPr/>
        </p:nvSpPr>
        <p:spPr>
          <a:xfrm>
            <a:off x="11487552" y="2188626"/>
            <a:ext cx="1503632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轨迹发布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FA079E9-0929-A151-23A6-FCDE6422C1D9}"/>
              </a:ext>
            </a:extLst>
          </p:cNvPr>
          <p:cNvSpPr txBox="1"/>
          <p:nvPr/>
        </p:nvSpPr>
        <p:spPr>
          <a:xfrm>
            <a:off x="620607" y="4438796"/>
            <a:ext cx="32231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ROS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节点启动，进行初始化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A4C51C04-92FD-DF09-0E49-8C8D85507BC6}"/>
              </a:ext>
            </a:extLst>
          </p:cNvPr>
          <p:cNvSpPr txBox="1"/>
          <p:nvPr/>
        </p:nvSpPr>
        <p:spPr>
          <a:xfrm>
            <a:off x="620608" y="3962814"/>
            <a:ext cx="322315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运行逻辑与环节</a:t>
            </a:r>
          </a:p>
        </p:txBody>
      </p:sp>
    </p:spTree>
    <p:extLst>
      <p:ext uri="{BB962C8B-B14F-4D97-AF65-F5344CB8AC3E}">
        <p14:creationId xmlns:p14="http://schemas.microsoft.com/office/powerpoint/2010/main" val="1776494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>
            <a:extLst>
              <a:ext uri="{FF2B5EF4-FFF2-40B4-BE49-F238E27FC236}">
                <a16:creationId xmlns:a16="http://schemas.microsoft.com/office/drawing/2014/main" id="{1DF55C14-2FE8-5F6B-B33D-D6A00B77AF01}"/>
              </a:ext>
            </a:extLst>
          </p:cNvPr>
          <p:cNvSpPr/>
          <p:nvPr/>
        </p:nvSpPr>
        <p:spPr>
          <a:xfrm>
            <a:off x="-10851039" y="-8146861"/>
            <a:ext cx="23151722" cy="2315172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HarmonyOS Sans SC"/>
              <a:cs typeface="+mn-cs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00F479D2-E68A-E6B1-A97B-0D7B462459A8}"/>
              </a:ext>
            </a:extLst>
          </p:cNvPr>
          <p:cNvSpPr/>
          <p:nvPr/>
        </p:nvSpPr>
        <p:spPr>
          <a:xfrm>
            <a:off x="-7420238" y="-3595212"/>
            <a:ext cx="14026360" cy="1402636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HarmonyOS Sans SC"/>
              <a:cs typeface="+mn-cs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9C248E43-A865-5777-8559-7142610E8057}"/>
              </a:ext>
            </a:extLst>
          </p:cNvPr>
          <p:cNvSpPr/>
          <p:nvPr/>
        </p:nvSpPr>
        <p:spPr>
          <a:xfrm>
            <a:off x="-3026886" y="0"/>
            <a:ext cx="6858000" cy="6858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HarmonyOS Sans SC"/>
              <a:cs typeface="+mn-cs"/>
            </a:endParaRPr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4FF7722-96ED-9A53-8C38-EA21195FBE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项目逻辑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C965EAB5-1BED-5914-FA49-FEDFB1B8B3B7}"/>
              </a:ext>
            </a:extLst>
          </p:cNvPr>
          <p:cNvSpPr/>
          <p:nvPr/>
        </p:nvSpPr>
        <p:spPr>
          <a:xfrm>
            <a:off x="0" y="2709943"/>
            <a:ext cx="12192000" cy="100367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Sans Demibold" panose="00000700000000000000" pitchFamily="2" charset="-122"/>
              <a:ea typeface="思源黑体 CN Normal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1B3D75C4-218A-EF17-A015-92E3295FB588}"/>
              </a:ext>
            </a:extLst>
          </p:cNvPr>
          <p:cNvSpPr/>
          <p:nvPr/>
        </p:nvSpPr>
        <p:spPr>
          <a:xfrm>
            <a:off x="5334124" y="2188626"/>
            <a:ext cx="2033589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定时回调函数</a:t>
            </a:r>
            <a:endParaRPr lang="en-US" altLang="zh-CN" b="1" i="0" dirty="0">
              <a:solidFill>
                <a:schemeClr val="accent1">
                  <a:lumMod val="75000"/>
                </a:schemeClr>
              </a:solidFill>
              <a:effectLst/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执行逻辑</a:t>
            </a:r>
            <a:endParaRPr lang="en-US" altLang="zh-CN" b="1" i="0" dirty="0">
              <a:solidFill>
                <a:schemeClr val="accent1">
                  <a:lumMod val="75000"/>
                </a:schemeClr>
              </a:solidFill>
              <a:effectLst/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（</a:t>
            </a:r>
            <a:r>
              <a:rPr lang="en-US" altLang="zh-CN" b="1" i="0" dirty="0" err="1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execCallback</a:t>
            </a:r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）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044A6AC9-6D57-0D48-085E-CCCCB371439B}"/>
              </a:ext>
            </a:extLst>
          </p:cNvPr>
          <p:cNvSpPr/>
          <p:nvPr/>
        </p:nvSpPr>
        <p:spPr>
          <a:xfrm>
            <a:off x="7735218" y="2188626"/>
            <a:ext cx="1503632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轨迹生成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A1040D84-1068-7DA6-8EBD-26FC463E2ACD}"/>
              </a:ext>
            </a:extLst>
          </p:cNvPr>
          <p:cNvSpPr/>
          <p:nvPr/>
        </p:nvSpPr>
        <p:spPr>
          <a:xfrm>
            <a:off x="9611385" y="2188626"/>
            <a:ext cx="1503632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轨迹优化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5EF67654-0A34-CBE7-7E1F-774AD23259B5}"/>
              </a:ext>
            </a:extLst>
          </p:cNvPr>
          <p:cNvSpPr/>
          <p:nvPr/>
        </p:nvSpPr>
        <p:spPr>
          <a:xfrm>
            <a:off x="11487552" y="2188626"/>
            <a:ext cx="1503632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轨迹发布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FA079E9-0929-A151-23A6-FCDE6422C1D9}"/>
              </a:ext>
            </a:extLst>
          </p:cNvPr>
          <p:cNvSpPr txBox="1"/>
          <p:nvPr/>
        </p:nvSpPr>
        <p:spPr>
          <a:xfrm>
            <a:off x="660400" y="4359798"/>
            <a:ext cx="5435600" cy="18617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当接收到新的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waypoints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消息时，执行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rcvWaypointsCallback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回调函数。</a:t>
            </a: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在回调函数中，记录目标点信息，并设置起点为当前位置（通过</a:t>
            </a:r>
            <a:r>
              <a:rPr lang="en-US" altLang="zh-CN" dirty="0" err="1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odom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消息获取）。</a:t>
            </a: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改变状态为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WAIT_TARGET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。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A4C51C04-92FD-DF09-0E49-8C8D85507BC6}"/>
              </a:ext>
            </a:extLst>
          </p:cNvPr>
          <p:cNvSpPr txBox="1"/>
          <p:nvPr/>
        </p:nvSpPr>
        <p:spPr>
          <a:xfrm>
            <a:off x="660401" y="3883816"/>
            <a:ext cx="322315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运行逻辑与环节</a:t>
            </a: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B44EB338-C78D-9F00-AB98-42191613063A}"/>
              </a:ext>
            </a:extLst>
          </p:cNvPr>
          <p:cNvSpPr/>
          <p:nvPr/>
        </p:nvSpPr>
        <p:spPr>
          <a:xfrm>
            <a:off x="2314708" y="2040442"/>
            <a:ext cx="2595629" cy="1440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 w="38100">
            <a:solidFill>
              <a:schemeClr val="accent1">
                <a:lumMod val="75000"/>
              </a:schemeClr>
            </a:solidFill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Demibold" panose="00000700000000000000" pitchFamily="2" charset="-122"/>
                <a:ea typeface="MiSans Demibold" panose="00000700000000000000" pitchFamily="2" charset="-122"/>
              </a:rPr>
              <a:t>接收并处理</a:t>
            </a:r>
            <a:r>
              <a:rPr lang="en-US" altLang="zh-CN" sz="2000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Demibold" panose="00000700000000000000" pitchFamily="2" charset="-122"/>
                <a:ea typeface="MiSans Demibold" panose="00000700000000000000" pitchFamily="2" charset="-122"/>
              </a:rPr>
              <a:t>waypoints</a:t>
            </a:r>
            <a:r>
              <a:rPr lang="zh-CN" altLang="en-US" sz="2000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Demibold" panose="00000700000000000000" pitchFamily="2" charset="-122"/>
                <a:ea typeface="MiSans Demibold" panose="00000700000000000000" pitchFamily="2" charset="-122"/>
              </a:rPr>
              <a:t>消息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MiSans Demibold" panose="00000700000000000000" pitchFamily="2" charset="-122"/>
              <a:ea typeface="MiSans Demibold" panose="00000700000000000000" pitchFamily="2" charset="-122"/>
            </a:endParaRP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74078CEA-F39C-148C-5618-D16B5720CC49}"/>
              </a:ext>
            </a:extLst>
          </p:cNvPr>
          <p:cNvSpPr/>
          <p:nvPr/>
        </p:nvSpPr>
        <p:spPr>
          <a:xfrm>
            <a:off x="402114" y="2188626"/>
            <a:ext cx="1515534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项目启动与初始化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7BDA162-9893-0BFA-1998-BA7CBDAB1DA3}"/>
              </a:ext>
            </a:extLst>
          </p:cNvPr>
          <p:cNvSpPr txBox="1"/>
          <p:nvPr/>
        </p:nvSpPr>
        <p:spPr>
          <a:xfrm>
            <a:off x="6153455" y="4359798"/>
            <a:ext cx="5376333" cy="1141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调用</a:t>
            </a:r>
            <a:r>
              <a:rPr lang="en-US" altLang="zh-CN" dirty="0" err="1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trajectory_generator_node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中的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rcvWaypointsCallback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回调函数，记录目标点信息，并设置起点。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6B41DFF-4E5B-107C-9147-9562789888A0}"/>
              </a:ext>
            </a:extLst>
          </p:cNvPr>
          <p:cNvSpPr txBox="1"/>
          <p:nvPr/>
        </p:nvSpPr>
        <p:spPr>
          <a:xfrm>
            <a:off x="6153456" y="3883816"/>
            <a:ext cx="322315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函数调用关系</a:t>
            </a:r>
          </a:p>
        </p:txBody>
      </p:sp>
    </p:spTree>
    <p:extLst>
      <p:ext uri="{BB962C8B-B14F-4D97-AF65-F5344CB8AC3E}">
        <p14:creationId xmlns:p14="http://schemas.microsoft.com/office/powerpoint/2010/main" val="3524677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>
            <a:extLst>
              <a:ext uri="{FF2B5EF4-FFF2-40B4-BE49-F238E27FC236}">
                <a16:creationId xmlns:a16="http://schemas.microsoft.com/office/drawing/2014/main" id="{1DF55C14-2FE8-5F6B-B33D-D6A00B77AF01}"/>
              </a:ext>
            </a:extLst>
          </p:cNvPr>
          <p:cNvSpPr/>
          <p:nvPr/>
        </p:nvSpPr>
        <p:spPr>
          <a:xfrm>
            <a:off x="-10851039" y="-8146861"/>
            <a:ext cx="23151722" cy="2315172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HarmonyOS Sans SC"/>
              <a:cs typeface="+mn-cs"/>
            </a:endParaRPr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4FF7722-96ED-9A53-8C38-EA21195FBE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项目逻辑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C965EAB5-1BED-5914-FA49-FEDFB1B8B3B7}"/>
              </a:ext>
            </a:extLst>
          </p:cNvPr>
          <p:cNvSpPr/>
          <p:nvPr/>
        </p:nvSpPr>
        <p:spPr>
          <a:xfrm>
            <a:off x="0" y="2709943"/>
            <a:ext cx="12192000" cy="100367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Sans Demibold" panose="00000700000000000000" pitchFamily="2" charset="-122"/>
              <a:ea typeface="思源黑体 CN Normal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1B3D75C4-218A-EF17-A015-92E3295FB588}"/>
              </a:ext>
            </a:extLst>
          </p:cNvPr>
          <p:cNvSpPr/>
          <p:nvPr/>
        </p:nvSpPr>
        <p:spPr>
          <a:xfrm>
            <a:off x="4241793" y="2023811"/>
            <a:ext cx="2641661" cy="1440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 w="38100">
            <a:solidFill>
              <a:schemeClr val="accent1">
                <a:lumMod val="75000"/>
              </a:schemeClr>
            </a:solidFill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Demibold" panose="00000700000000000000" pitchFamily="2" charset="-122"/>
                <a:ea typeface="MiSans Demibold" panose="00000700000000000000" pitchFamily="2" charset="-122"/>
              </a:rPr>
              <a:t>定时回调函数</a:t>
            </a:r>
            <a:endParaRPr lang="en-US" altLang="zh-CN" sz="2000" b="1" i="0" dirty="0">
              <a:solidFill>
                <a:schemeClr val="accent1">
                  <a:lumMod val="75000"/>
                </a:schemeClr>
              </a:solidFill>
              <a:effectLst/>
              <a:latin typeface="MiSans Demibold" panose="00000700000000000000" pitchFamily="2" charset="-122"/>
              <a:ea typeface="MiSans Demibold" panose="00000700000000000000" pitchFamily="2" charset="-122"/>
            </a:endParaRPr>
          </a:p>
          <a:p>
            <a:pPr algn="ctr"/>
            <a:r>
              <a:rPr lang="zh-CN" altLang="en-US" sz="2000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Demibold" panose="00000700000000000000" pitchFamily="2" charset="-122"/>
                <a:ea typeface="MiSans Demibold" panose="00000700000000000000" pitchFamily="2" charset="-122"/>
              </a:rPr>
              <a:t>执行逻辑</a:t>
            </a:r>
            <a:endParaRPr lang="en-US" altLang="zh-CN" sz="2000" b="1" i="0" dirty="0">
              <a:solidFill>
                <a:schemeClr val="accent1">
                  <a:lumMod val="75000"/>
                </a:schemeClr>
              </a:solidFill>
              <a:effectLst/>
              <a:latin typeface="MiSans Demibold" panose="00000700000000000000" pitchFamily="2" charset="-122"/>
              <a:ea typeface="MiSans Demibold" panose="00000700000000000000" pitchFamily="2" charset="-122"/>
            </a:endParaRPr>
          </a:p>
          <a:p>
            <a:pPr algn="ctr"/>
            <a:r>
              <a:rPr lang="zh-CN" altLang="en-US" sz="2000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Demibold" panose="00000700000000000000" pitchFamily="2" charset="-122"/>
                <a:ea typeface="MiSans Demibold" panose="00000700000000000000" pitchFamily="2" charset="-122"/>
              </a:rPr>
              <a:t>（</a:t>
            </a:r>
            <a:r>
              <a:rPr lang="en-US" altLang="zh-CN" sz="2000" b="1" i="0" dirty="0" err="1">
                <a:solidFill>
                  <a:schemeClr val="accent1">
                    <a:lumMod val="75000"/>
                  </a:schemeClr>
                </a:solidFill>
                <a:effectLst/>
                <a:latin typeface="MiSans Demibold" panose="00000700000000000000" pitchFamily="2" charset="-122"/>
                <a:ea typeface="MiSans Demibold" panose="00000700000000000000" pitchFamily="2" charset="-122"/>
              </a:rPr>
              <a:t>execCallback</a:t>
            </a:r>
            <a:r>
              <a:rPr lang="zh-CN" altLang="en-US" sz="2000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Demibold" panose="00000700000000000000" pitchFamily="2" charset="-122"/>
                <a:ea typeface="MiSans Demibold" panose="00000700000000000000" pitchFamily="2" charset="-122"/>
              </a:rPr>
              <a:t>）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MiSans Demibold" panose="00000700000000000000" pitchFamily="2" charset="-122"/>
              <a:ea typeface="MiSans Demibold" panose="00000700000000000000" pitchFamily="2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044A6AC9-6D57-0D48-085E-CCCCB371439B}"/>
              </a:ext>
            </a:extLst>
          </p:cNvPr>
          <p:cNvSpPr/>
          <p:nvPr/>
        </p:nvSpPr>
        <p:spPr>
          <a:xfrm>
            <a:off x="7311881" y="2188626"/>
            <a:ext cx="1503632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轨迹生成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A1040D84-1068-7DA6-8EBD-26FC463E2ACD}"/>
              </a:ext>
            </a:extLst>
          </p:cNvPr>
          <p:cNvSpPr/>
          <p:nvPr/>
        </p:nvSpPr>
        <p:spPr>
          <a:xfrm>
            <a:off x="9188048" y="2188626"/>
            <a:ext cx="1503632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轨迹优化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5EF67654-0A34-CBE7-7E1F-774AD23259B5}"/>
              </a:ext>
            </a:extLst>
          </p:cNvPr>
          <p:cNvSpPr/>
          <p:nvPr/>
        </p:nvSpPr>
        <p:spPr>
          <a:xfrm>
            <a:off x="11064215" y="2188626"/>
            <a:ext cx="1503632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轨迹发布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FA079E9-0929-A151-23A6-FCDE6422C1D9}"/>
              </a:ext>
            </a:extLst>
          </p:cNvPr>
          <p:cNvSpPr txBox="1"/>
          <p:nvPr/>
        </p:nvSpPr>
        <p:spPr>
          <a:xfrm>
            <a:off x="660400" y="4130364"/>
            <a:ext cx="5435600" cy="251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根据当前状态（</a:t>
            </a:r>
            <a:r>
              <a:rPr lang="en-US" altLang="zh-CN" sz="1600" dirty="0" err="1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exec_state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）决定下一步处理：</a:t>
            </a:r>
          </a:p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l"/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INIT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状态：检查是否获取到了位置和速度信息。</a:t>
            </a:r>
          </a:p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l"/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WAIT_TARGET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状态：检查是否接收到目标点。</a:t>
            </a:r>
          </a:p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l"/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GEN_NEW_TRAJ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状态：调用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trajGeneration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函数生成新的轨迹。</a:t>
            </a:r>
          </a:p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l"/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EXEC_TRAJ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状态：判断当前时间和距离是否需要重新规划轨迹。如果需要，改变状态为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REPLAN_TRAJ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。</a:t>
            </a:r>
          </a:p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l"/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REPLAN_TRAJ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状态：判断当前时间和距离是否需要重新规划轨迹。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A4C51C04-92FD-DF09-0E49-8C8D85507BC6}"/>
              </a:ext>
            </a:extLst>
          </p:cNvPr>
          <p:cNvSpPr txBox="1"/>
          <p:nvPr/>
        </p:nvSpPr>
        <p:spPr>
          <a:xfrm>
            <a:off x="660400" y="3749983"/>
            <a:ext cx="322315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运行逻辑与环节</a:t>
            </a: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83853A0C-84E1-33F2-BD17-616F00E0583B}"/>
              </a:ext>
            </a:extLst>
          </p:cNvPr>
          <p:cNvSpPr/>
          <p:nvPr/>
        </p:nvSpPr>
        <p:spPr>
          <a:xfrm>
            <a:off x="159565" y="2188626"/>
            <a:ext cx="1515534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项目启动与初始化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D3A23C69-AC9F-8DD1-BCEE-2CD3F1FF7C7F}"/>
              </a:ext>
            </a:extLst>
          </p:cNvPr>
          <p:cNvSpPr/>
          <p:nvPr/>
        </p:nvSpPr>
        <p:spPr>
          <a:xfrm>
            <a:off x="2049732" y="2188626"/>
            <a:ext cx="1806836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接收并处理</a:t>
            </a:r>
            <a:r>
              <a:rPr lang="en-US" altLang="zh-CN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waypoints</a:t>
            </a:r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消息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1E1BAB1-2C5C-48CE-447E-B1AAAF084DBA}"/>
              </a:ext>
            </a:extLst>
          </p:cNvPr>
          <p:cNvSpPr txBox="1"/>
          <p:nvPr/>
        </p:nvSpPr>
        <p:spPr>
          <a:xfrm>
            <a:off x="6096000" y="4150093"/>
            <a:ext cx="5816600" cy="23052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调用</a:t>
            </a:r>
            <a:r>
              <a:rPr lang="en-US" altLang="zh-CN" sz="1600" dirty="0" err="1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getPosPoly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、</a:t>
            </a:r>
            <a:r>
              <a:rPr lang="en-US" altLang="zh-CN" sz="1600" dirty="0" err="1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getVelPoly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、</a:t>
            </a:r>
            <a:r>
              <a:rPr lang="en-US" altLang="zh-CN" sz="1600" dirty="0" err="1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getAccPoly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函数获取轨迹中的位置、速度和加速度。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trajGeneration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函数调用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AstarPathFinder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类的路径规划函数，生成初步路径。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调用</a:t>
            </a:r>
            <a:r>
              <a:rPr lang="en-US" altLang="zh-CN" sz="1600" dirty="0" err="1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TrajectoryGeneratorWaypoint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类的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PolyQPGeneration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函数，进行轨迹优化。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调用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trajGeneration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函数重新生成轨迹。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6BE6051-8421-2FB1-A664-8133DF7575D7}"/>
              </a:ext>
            </a:extLst>
          </p:cNvPr>
          <p:cNvSpPr txBox="1"/>
          <p:nvPr/>
        </p:nvSpPr>
        <p:spPr>
          <a:xfrm>
            <a:off x="6133359" y="3749983"/>
            <a:ext cx="322315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函数调用关系</a:t>
            </a:r>
          </a:p>
        </p:txBody>
      </p:sp>
    </p:spTree>
    <p:extLst>
      <p:ext uri="{BB962C8B-B14F-4D97-AF65-F5344CB8AC3E}">
        <p14:creationId xmlns:p14="http://schemas.microsoft.com/office/powerpoint/2010/main" val="36157355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>
            <a:extLst>
              <a:ext uri="{FF2B5EF4-FFF2-40B4-BE49-F238E27FC236}">
                <a16:creationId xmlns:a16="http://schemas.microsoft.com/office/drawing/2014/main" id="{1DF55C14-2FE8-5F6B-B33D-D6A00B77AF01}"/>
              </a:ext>
            </a:extLst>
          </p:cNvPr>
          <p:cNvSpPr/>
          <p:nvPr/>
        </p:nvSpPr>
        <p:spPr>
          <a:xfrm>
            <a:off x="-10851039" y="-8146861"/>
            <a:ext cx="23151722" cy="2315172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HarmonyOS Sans SC"/>
              <a:cs typeface="+mn-cs"/>
            </a:endParaRPr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4FF7722-96ED-9A53-8C38-EA21195FBE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项目逻辑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C965EAB5-1BED-5914-FA49-FEDFB1B8B3B7}"/>
              </a:ext>
            </a:extLst>
          </p:cNvPr>
          <p:cNvSpPr/>
          <p:nvPr/>
        </p:nvSpPr>
        <p:spPr>
          <a:xfrm>
            <a:off x="0" y="2709943"/>
            <a:ext cx="12192000" cy="100367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Sans Demibold" panose="00000700000000000000" pitchFamily="2" charset="-122"/>
              <a:ea typeface="思源黑体 CN Normal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044A6AC9-6D57-0D48-085E-CCCCB371439B}"/>
              </a:ext>
            </a:extLst>
          </p:cNvPr>
          <p:cNvSpPr/>
          <p:nvPr/>
        </p:nvSpPr>
        <p:spPr>
          <a:xfrm>
            <a:off x="6383856" y="2040126"/>
            <a:ext cx="2412090" cy="1440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 w="38100">
            <a:solidFill>
              <a:schemeClr val="accent1">
                <a:lumMod val="75000"/>
              </a:schemeClr>
            </a:solidFill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Demibold" panose="00000700000000000000" pitchFamily="2" charset="-122"/>
                <a:ea typeface="MiSans Demibold" panose="00000700000000000000" pitchFamily="2" charset="-122"/>
              </a:rPr>
              <a:t>轨迹生成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MiSans Demibold" panose="00000700000000000000" pitchFamily="2" charset="-122"/>
              <a:ea typeface="MiSans Demibold" panose="00000700000000000000" pitchFamily="2" charset="-122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A1040D84-1068-7DA6-8EBD-26FC463E2ACD}"/>
              </a:ext>
            </a:extLst>
          </p:cNvPr>
          <p:cNvSpPr/>
          <p:nvPr/>
        </p:nvSpPr>
        <p:spPr>
          <a:xfrm>
            <a:off x="9137246" y="2188626"/>
            <a:ext cx="1503632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轨迹优化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5EF67654-0A34-CBE7-7E1F-774AD23259B5}"/>
              </a:ext>
            </a:extLst>
          </p:cNvPr>
          <p:cNvSpPr/>
          <p:nvPr/>
        </p:nvSpPr>
        <p:spPr>
          <a:xfrm>
            <a:off x="11013413" y="2188626"/>
            <a:ext cx="1503632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轨迹发布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83853A0C-84E1-33F2-BD17-616F00E0583B}"/>
              </a:ext>
            </a:extLst>
          </p:cNvPr>
          <p:cNvSpPr/>
          <p:nvPr/>
        </p:nvSpPr>
        <p:spPr>
          <a:xfrm>
            <a:off x="-60570" y="2188626"/>
            <a:ext cx="1515534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项目启动与初始化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D3A23C69-AC9F-8DD1-BCEE-2CD3F1FF7C7F}"/>
              </a:ext>
            </a:extLst>
          </p:cNvPr>
          <p:cNvSpPr/>
          <p:nvPr/>
        </p:nvSpPr>
        <p:spPr>
          <a:xfrm>
            <a:off x="1829597" y="2188626"/>
            <a:ext cx="1806836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接收并处理</a:t>
            </a:r>
            <a:r>
              <a:rPr lang="en-US" altLang="zh-CN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waypoints</a:t>
            </a:r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消息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472D9505-ACDB-6AD2-1472-557A3F00CFD6}"/>
              </a:ext>
            </a:extLst>
          </p:cNvPr>
          <p:cNvSpPr/>
          <p:nvPr/>
        </p:nvSpPr>
        <p:spPr>
          <a:xfrm>
            <a:off x="4008968" y="2188626"/>
            <a:ext cx="2033589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定时回调函数</a:t>
            </a:r>
            <a:endParaRPr lang="en-US" altLang="zh-CN" b="1" i="0" dirty="0">
              <a:solidFill>
                <a:schemeClr val="accent1">
                  <a:lumMod val="75000"/>
                </a:schemeClr>
              </a:solidFill>
              <a:effectLst/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执行逻辑</a:t>
            </a:r>
            <a:endParaRPr lang="en-US" altLang="zh-CN" b="1" i="0" dirty="0">
              <a:solidFill>
                <a:schemeClr val="accent1">
                  <a:lumMod val="75000"/>
                </a:schemeClr>
              </a:solidFill>
              <a:effectLst/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（</a:t>
            </a:r>
            <a:r>
              <a:rPr lang="en-US" altLang="zh-CN" b="1" i="0" dirty="0" err="1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execCallback</a:t>
            </a:r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）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2ADB54A-3474-0C0A-D6CF-04A3D12EA6CB}"/>
              </a:ext>
            </a:extLst>
          </p:cNvPr>
          <p:cNvSpPr txBox="1"/>
          <p:nvPr/>
        </p:nvSpPr>
        <p:spPr>
          <a:xfrm>
            <a:off x="660400" y="4359798"/>
            <a:ext cx="5435600" cy="7814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调用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A*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算法规划路径。</a:t>
            </a: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对路径进行简化。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F21CB3E-F6FA-0D71-20F3-119F40221C06}"/>
              </a:ext>
            </a:extLst>
          </p:cNvPr>
          <p:cNvSpPr txBox="1"/>
          <p:nvPr/>
        </p:nvSpPr>
        <p:spPr>
          <a:xfrm>
            <a:off x="660401" y="3883816"/>
            <a:ext cx="322315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运行逻辑与环节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ED07420-0FEF-17EE-A8A7-09DD71795BE8}"/>
              </a:ext>
            </a:extLst>
          </p:cNvPr>
          <p:cNvSpPr txBox="1"/>
          <p:nvPr/>
        </p:nvSpPr>
        <p:spPr>
          <a:xfrm>
            <a:off x="6153455" y="4359798"/>
            <a:ext cx="5376333" cy="1141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调用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AstarPathFinder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类的路径规划函数。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调用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AstarPathFinder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类的</a:t>
            </a:r>
            <a:r>
              <a:rPr lang="en-US" altLang="zh-CN" dirty="0" err="1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pathSimplify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函数，通过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RDP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算法进行轨迹简化。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9B839C6-8992-EEA5-4530-E904B8CDF8BE}"/>
              </a:ext>
            </a:extLst>
          </p:cNvPr>
          <p:cNvSpPr txBox="1"/>
          <p:nvPr/>
        </p:nvSpPr>
        <p:spPr>
          <a:xfrm>
            <a:off x="6153456" y="3883816"/>
            <a:ext cx="322315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函数调用关系</a:t>
            </a:r>
          </a:p>
        </p:txBody>
      </p:sp>
    </p:spTree>
    <p:extLst>
      <p:ext uri="{BB962C8B-B14F-4D97-AF65-F5344CB8AC3E}">
        <p14:creationId xmlns:p14="http://schemas.microsoft.com/office/powerpoint/2010/main" val="1820809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>
            <a:extLst>
              <a:ext uri="{FF2B5EF4-FFF2-40B4-BE49-F238E27FC236}">
                <a16:creationId xmlns:a16="http://schemas.microsoft.com/office/drawing/2014/main" id="{1DF55C14-2FE8-5F6B-B33D-D6A00B77AF01}"/>
              </a:ext>
            </a:extLst>
          </p:cNvPr>
          <p:cNvSpPr/>
          <p:nvPr/>
        </p:nvSpPr>
        <p:spPr>
          <a:xfrm>
            <a:off x="-10851039" y="-8146861"/>
            <a:ext cx="23151722" cy="2315172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HarmonyOS Sans SC"/>
              <a:cs typeface="+mn-cs"/>
            </a:endParaRPr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4FF7722-96ED-9A53-8C38-EA21195FBE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项目逻辑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C965EAB5-1BED-5914-FA49-FEDFB1B8B3B7}"/>
              </a:ext>
            </a:extLst>
          </p:cNvPr>
          <p:cNvSpPr/>
          <p:nvPr/>
        </p:nvSpPr>
        <p:spPr>
          <a:xfrm>
            <a:off x="0" y="2709943"/>
            <a:ext cx="12192000" cy="100367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Sans Demibold" panose="00000700000000000000" pitchFamily="2" charset="-122"/>
              <a:ea typeface="思源黑体 CN Normal"/>
              <a:cs typeface="+mn-cs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A1040D84-1068-7DA6-8EBD-26FC463E2ACD}"/>
              </a:ext>
            </a:extLst>
          </p:cNvPr>
          <p:cNvSpPr/>
          <p:nvPr/>
        </p:nvSpPr>
        <p:spPr>
          <a:xfrm>
            <a:off x="7942568" y="2034687"/>
            <a:ext cx="2412000" cy="1440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 w="38100">
            <a:solidFill>
              <a:schemeClr val="accent1">
                <a:lumMod val="75000"/>
              </a:schemeClr>
            </a:solidFill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Demibold" panose="00000700000000000000" pitchFamily="2" charset="-122"/>
                <a:ea typeface="MiSans Demibold" panose="00000700000000000000" pitchFamily="2" charset="-122"/>
              </a:rPr>
              <a:t>轨迹优化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MiSans Demibold" panose="00000700000000000000" pitchFamily="2" charset="-122"/>
              <a:ea typeface="MiSans Demibold" panose="00000700000000000000" pitchFamily="2" charset="-122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5EF67654-0A34-CBE7-7E1F-774AD23259B5}"/>
              </a:ext>
            </a:extLst>
          </p:cNvPr>
          <p:cNvSpPr/>
          <p:nvPr/>
        </p:nvSpPr>
        <p:spPr>
          <a:xfrm>
            <a:off x="10801747" y="2188626"/>
            <a:ext cx="1503632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轨迹发布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83853A0C-84E1-33F2-BD17-616F00E0583B}"/>
              </a:ext>
            </a:extLst>
          </p:cNvPr>
          <p:cNvSpPr/>
          <p:nvPr/>
        </p:nvSpPr>
        <p:spPr>
          <a:xfrm>
            <a:off x="-483904" y="2188626"/>
            <a:ext cx="1515534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项目启动与初始化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D3A23C69-AC9F-8DD1-BCEE-2CD3F1FF7C7F}"/>
              </a:ext>
            </a:extLst>
          </p:cNvPr>
          <p:cNvSpPr/>
          <p:nvPr/>
        </p:nvSpPr>
        <p:spPr>
          <a:xfrm>
            <a:off x="1406263" y="2188626"/>
            <a:ext cx="1806836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接收并处理</a:t>
            </a:r>
            <a:r>
              <a:rPr lang="en-US" altLang="zh-CN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waypoints</a:t>
            </a:r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消息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472D9505-ACDB-6AD2-1472-557A3F00CFD6}"/>
              </a:ext>
            </a:extLst>
          </p:cNvPr>
          <p:cNvSpPr/>
          <p:nvPr/>
        </p:nvSpPr>
        <p:spPr>
          <a:xfrm>
            <a:off x="3585634" y="2188626"/>
            <a:ext cx="2033589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定时回调函数</a:t>
            </a:r>
            <a:endParaRPr lang="en-US" altLang="zh-CN" b="1" i="0" dirty="0">
              <a:solidFill>
                <a:schemeClr val="accent1">
                  <a:lumMod val="75000"/>
                </a:schemeClr>
              </a:solidFill>
              <a:effectLst/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执行逻辑</a:t>
            </a:r>
            <a:endParaRPr lang="en-US" altLang="zh-CN" b="1" i="0" dirty="0">
              <a:solidFill>
                <a:schemeClr val="accent1">
                  <a:lumMod val="75000"/>
                </a:schemeClr>
              </a:solidFill>
              <a:effectLst/>
              <a:latin typeface="MiSans Normal" panose="00000500000000000000" pitchFamily="2" charset="-122"/>
              <a:ea typeface="MiSans Normal" panose="00000500000000000000" pitchFamily="2" charset="-122"/>
            </a:endParaRPr>
          </a:p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（</a:t>
            </a:r>
            <a:r>
              <a:rPr lang="en-US" altLang="zh-CN" b="1" i="0" dirty="0" err="1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execCallback</a:t>
            </a:r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）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7485909-470D-32AA-E952-51597B6DD25A}"/>
              </a:ext>
            </a:extLst>
          </p:cNvPr>
          <p:cNvSpPr/>
          <p:nvPr/>
        </p:nvSpPr>
        <p:spPr>
          <a:xfrm>
            <a:off x="5991758" y="2188626"/>
            <a:ext cx="1503632" cy="1143000"/>
          </a:xfrm>
          <a:prstGeom prst="roundRect">
            <a:avLst>
              <a:gd name="adj" fmla="val 1176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>
            <a:outerShdw blurRad="241300" sx="102000" sy="102000" algn="ctr" rotWithShape="0">
              <a:schemeClr val="accent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i="0" dirty="0">
                <a:solidFill>
                  <a:schemeClr val="accent1">
                    <a:lumMod val="75000"/>
                  </a:schemeClr>
                </a:solidFill>
                <a:effectLst/>
                <a:latin typeface="MiSans Normal" panose="00000500000000000000" pitchFamily="2" charset="-122"/>
                <a:ea typeface="MiSans Normal" panose="00000500000000000000" pitchFamily="2" charset="-122"/>
              </a:rPr>
              <a:t>轨迹生成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MiSans Normal" panose="00000500000000000000" pitchFamily="2" charset="-122"/>
              <a:ea typeface="MiSans Normal" panose="000005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5E7E5BF-38C1-AC32-6797-8837181C6FC4}"/>
              </a:ext>
            </a:extLst>
          </p:cNvPr>
          <p:cNvSpPr txBox="1"/>
          <p:nvPr/>
        </p:nvSpPr>
        <p:spPr>
          <a:xfrm>
            <a:off x="660400" y="4359798"/>
            <a:ext cx="5435600" cy="7814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使用生成的路径和时间进行多项式轨迹优化。</a:t>
            </a: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调用函数进行多项式轨迹优化。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1B5E82F-A9BC-10B5-7FED-72B5FCDFD447}"/>
              </a:ext>
            </a:extLst>
          </p:cNvPr>
          <p:cNvSpPr txBox="1"/>
          <p:nvPr/>
        </p:nvSpPr>
        <p:spPr>
          <a:xfrm>
            <a:off x="660401" y="3883816"/>
            <a:ext cx="322315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运行逻辑与环节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2D17090-B761-36BE-12B3-D7FB4937E0FA}"/>
              </a:ext>
            </a:extLst>
          </p:cNvPr>
          <p:cNvSpPr txBox="1"/>
          <p:nvPr/>
        </p:nvSpPr>
        <p:spPr>
          <a:xfrm>
            <a:off x="6153455" y="4359798"/>
            <a:ext cx="5376333" cy="1141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调用</a:t>
            </a:r>
            <a:r>
              <a:rPr lang="en-US" altLang="zh-CN" dirty="0" err="1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TrajectoryGeneratorWaypoint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类的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PolyQPGeneration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函数通过计算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Hessian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矩阵、线性约束矩阵，并通过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QP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求解器生成多项式轨迹。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4A507B5-6204-6746-F8CD-E51482208E5A}"/>
              </a:ext>
            </a:extLst>
          </p:cNvPr>
          <p:cNvSpPr txBox="1"/>
          <p:nvPr/>
        </p:nvSpPr>
        <p:spPr>
          <a:xfrm>
            <a:off x="6153456" y="3883816"/>
            <a:ext cx="322315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MiSans Normal" panose="00000500000000000000" pitchFamily="2" charset="-122"/>
                <a:ea typeface="MiSans Normal" panose="00000500000000000000" pitchFamily="2" charset="-122"/>
              </a:rPr>
              <a:t>函数调用关系</a:t>
            </a:r>
          </a:p>
        </p:txBody>
      </p:sp>
    </p:spTree>
    <p:extLst>
      <p:ext uri="{BB962C8B-B14F-4D97-AF65-F5344CB8AC3E}">
        <p14:creationId xmlns:p14="http://schemas.microsoft.com/office/powerpoint/2010/main" val="2448106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Kind&quot;:&quot;System&quot;,&quot;OldGuidesSetting&quot;:{&quot;HeaderHeight&quot;:15.0,&quot;FooterHeight&quot;:9.0,&quot;SideMargin&quot;:5.5,&quot;TopMargin&quot;:0.0,&quot;BottomMargin&quot;:0.0,&quot;IntervalMargin&quot;:1.5}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</TotalTime>
  <Words>2393</Words>
  <Application>Microsoft Office PowerPoint</Application>
  <PresentationFormat>宽屏</PresentationFormat>
  <Paragraphs>251</Paragraphs>
  <Slides>19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4" baseType="lpstr">
      <vt:lpstr>Roboto Light</vt:lpstr>
      <vt:lpstr>Cambria Math</vt:lpstr>
      <vt:lpstr>书体坊赵九江钢笔行书</vt:lpstr>
      <vt:lpstr>Montserrat</vt:lpstr>
      <vt:lpstr>腾讯体</vt:lpstr>
      <vt:lpstr>Arial</vt:lpstr>
      <vt:lpstr>等线</vt:lpstr>
      <vt:lpstr>MiSans Light</vt:lpstr>
      <vt:lpstr>等线 Light</vt:lpstr>
      <vt:lpstr>Wingdings</vt:lpstr>
      <vt:lpstr>MiSans Semibold</vt:lpstr>
      <vt:lpstr>MiSans Demibold</vt:lpstr>
      <vt:lpstr>MiSans</vt:lpstr>
      <vt:lpstr>MiSans Normal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 文泰</dc:creator>
  <cp:lastModifiedBy>张 文泰</cp:lastModifiedBy>
  <cp:revision>10</cp:revision>
  <dcterms:created xsi:type="dcterms:W3CDTF">2024-05-29T16:48:01Z</dcterms:created>
  <dcterms:modified xsi:type="dcterms:W3CDTF">2024-05-30T12:17:03Z</dcterms:modified>
</cp:coreProperties>
</file>

<file path=docProps/thumbnail.jpeg>
</file>